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8"/>
  </p:notesMasterIdLst>
  <p:sldIdLst>
    <p:sldId id="404" r:id="rId2"/>
    <p:sldId id="405" r:id="rId3"/>
    <p:sldId id="292" r:id="rId4"/>
    <p:sldId id="337" r:id="rId5"/>
    <p:sldId id="339" r:id="rId6"/>
    <p:sldId id="340" r:id="rId7"/>
    <p:sldId id="341" r:id="rId8"/>
    <p:sldId id="342" r:id="rId9"/>
    <p:sldId id="396" r:id="rId10"/>
    <p:sldId id="343" r:id="rId11"/>
    <p:sldId id="438" r:id="rId12"/>
    <p:sldId id="370" r:id="rId13"/>
    <p:sldId id="397" r:id="rId14"/>
    <p:sldId id="399" r:id="rId15"/>
    <p:sldId id="400" r:id="rId16"/>
    <p:sldId id="402" r:id="rId17"/>
    <p:sldId id="415" r:id="rId18"/>
    <p:sldId id="439" r:id="rId19"/>
    <p:sldId id="441" r:id="rId20"/>
    <p:sldId id="417" r:id="rId21"/>
    <p:sldId id="440" r:id="rId22"/>
    <p:sldId id="416" r:id="rId23"/>
    <p:sldId id="437" r:id="rId24"/>
    <p:sldId id="442" r:id="rId25"/>
    <p:sldId id="425" r:id="rId26"/>
    <p:sldId id="426" r:id="rId27"/>
    <p:sldId id="419" r:id="rId28"/>
    <p:sldId id="422" r:id="rId29"/>
    <p:sldId id="427" r:id="rId30"/>
    <p:sldId id="421" r:id="rId31"/>
    <p:sldId id="423" r:id="rId32"/>
    <p:sldId id="428" r:id="rId33"/>
    <p:sldId id="420" r:id="rId34"/>
    <p:sldId id="430" r:id="rId35"/>
    <p:sldId id="431" r:id="rId36"/>
    <p:sldId id="401" r:id="rId37"/>
  </p:sldIdLst>
  <p:sldSz cx="9906000" cy="6858000" type="A4"/>
  <p:notesSz cx="6799263" cy="9929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31D5"/>
    <a:srgbClr val="0066FF"/>
    <a:srgbClr val="2BB8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42"/>
    <p:restoredTop sz="94687"/>
  </p:normalViewPr>
  <p:slideViewPr>
    <p:cSldViewPr snapToGrid="0" snapToObjects="1">
      <p:cViewPr varScale="1">
        <p:scale>
          <a:sx n="107" d="100"/>
          <a:sy n="107" d="100"/>
        </p:scale>
        <p:origin x="630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Foglio1!$I$3</c:f>
              <c:strCache>
                <c:ptCount val="1"/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Foglio1!$H$4:$H$8</c:f>
              <c:strCache>
                <c:ptCount val="5"/>
                <c:pt idx="0">
                  <c:v>sottopeso</c:v>
                </c:pt>
                <c:pt idx="1">
                  <c:v>normopeso</c:v>
                </c:pt>
                <c:pt idx="2">
                  <c:v>sovrappeso</c:v>
                </c:pt>
                <c:pt idx="3">
                  <c:v>obesi</c:v>
                </c:pt>
                <c:pt idx="4">
                  <c:v>gravi obesi</c:v>
                </c:pt>
              </c:strCache>
            </c:strRef>
          </c:cat>
          <c:val>
            <c:numRef>
              <c:f>Foglio1!$I$4:$I$8</c:f>
              <c:numCache>
                <c:formatCode>General</c:formatCode>
                <c:ptCount val="5"/>
                <c:pt idx="0">
                  <c:v>1.5</c:v>
                </c:pt>
                <c:pt idx="1">
                  <c:v>76.599999999999994</c:v>
                </c:pt>
                <c:pt idx="2">
                  <c:v>16.600000000000001</c:v>
                </c:pt>
                <c:pt idx="3">
                  <c:v>4.2</c:v>
                </c:pt>
                <c:pt idx="4">
                  <c:v>1.1000000000000001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2D-4D48-A886-7505C82C8F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07942344"/>
        <c:axId val="607940776"/>
      </c:barChart>
      <c:catAx>
        <c:axId val="607942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07940776"/>
        <c:crosses val="autoZero"/>
        <c:auto val="1"/>
        <c:lblAlgn val="ctr"/>
        <c:lblOffset val="100"/>
        <c:noMultiLvlLbl val="0"/>
      </c:catAx>
      <c:valAx>
        <c:axId val="607940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07942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MASCHI</a:t>
            </a:r>
          </a:p>
        </c:rich>
      </c:tx>
      <c:layout>
        <c:manualLayout>
          <c:xMode val="edge"/>
          <c:yMode val="edge"/>
          <c:x val="0.44800496497458225"/>
          <c:y val="3.77698349874571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'Lo stato ponderale dei bambini'!$C$463</c:f>
              <c:strCache>
                <c:ptCount val="1"/>
                <c:pt idx="0">
                  <c:v>M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553-4134-9DC9-3FEDBC4FB0A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553-4134-9DC9-3FEDBC4FB0A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553-4134-9DC9-3FEDBC4FB0A2}"/>
              </c:ext>
            </c:extLst>
          </c:dPt>
          <c:dLbls>
            <c:dLbl>
              <c:idx val="0"/>
              <c:layout>
                <c:manualLayout>
                  <c:x val="0.2269884719612327"/>
                  <c:y val="3.2556892462904802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079862495522701"/>
                      <c:h val="0.2322502315248513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E553-4134-9DC9-3FEDBC4FB0A2}"/>
                </c:ext>
              </c:extLst>
            </c:dLbl>
            <c:dLbl>
              <c:idx val="1"/>
              <c:layout>
                <c:manualLayout>
                  <c:x val="-0.21512549250287114"/>
                  <c:y val="-5.3202465995761733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797660659785482"/>
                      <c:h val="0.2000843852039066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E553-4134-9DC9-3FEDBC4FB0A2}"/>
                </c:ext>
              </c:extLst>
            </c:dLbl>
            <c:dLbl>
              <c:idx val="2"/>
              <c:layout>
                <c:manualLayout>
                  <c:x val="-0.15"/>
                  <c:y val="-0.15740740740740741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553-4134-9DC9-3FEDBC4FB0A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'Lo stato ponderale dei bambini'!$B$464:$B$466</c:f>
              <c:strCache>
                <c:ptCount val="3"/>
                <c:pt idx="0">
                  <c:v>sotto-normopeso</c:v>
                </c:pt>
                <c:pt idx="1">
                  <c:v>sovrappeso</c:v>
                </c:pt>
                <c:pt idx="2">
                  <c:v>obesità</c:v>
                </c:pt>
              </c:strCache>
            </c:strRef>
          </c:cat>
          <c:val>
            <c:numRef>
              <c:f>'Lo stato ponderale dei bambini'!$C$464:$C$466</c:f>
              <c:numCache>
                <c:formatCode>General</c:formatCode>
                <c:ptCount val="3"/>
                <c:pt idx="0">
                  <c:v>79.2</c:v>
                </c:pt>
                <c:pt idx="1">
                  <c:v>15.8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553-4134-9DC9-3FEDBC4FB0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7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>
                <a:solidFill>
                  <a:srgbClr val="FB31D5"/>
                </a:solidFill>
              </a:rPr>
              <a:t>FEMMINE</a:t>
            </a:r>
          </a:p>
        </c:rich>
      </c:tx>
      <c:layout>
        <c:manualLayout>
          <c:xMode val="edge"/>
          <c:yMode val="edge"/>
          <c:x val="0.37739682669334906"/>
          <c:y val="2.325045654193701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'Lo stato ponderale dei bambini'!$D$463:$D$466</c:f>
              <c:strCache>
                <c:ptCount val="4"/>
                <c:pt idx="0">
                  <c:v>F</c:v>
                </c:pt>
                <c:pt idx="1">
                  <c:v>77,2</c:v>
                </c:pt>
                <c:pt idx="2">
                  <c:v>17,2</c:v>
                </c:pt>
                <c:pt idx="3">
                  <c:v>5,5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68C-47FD-9F1A-3C060FF41E2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68C-47FD-9F1A-3C060FF41E2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68C-47FD-9F1A-3C060FF41E24}"/>
              </c:ext>
            </c:extLst>
          </c:dPt>
          <c:dLbls>
            <c:dLbl>
              <c:idx val="0"/>
              <c:layout>
                <c:manualLayout>
                  <c:x val="0.23587197246607916"/>
                  <c:y val="2.6473177303038564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483785394324284"/>
                      <c:h val="0.2103003794218203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768C-47FD-9F1A-3C060FF41E24}"/>
                </c:ext>
              </c:extLst>
            </c:dLbl>
            <c:dLbl>
              <c:idx val="1"/>
              <c:layout>
                <c:manualLayout>
                  <c:x val="-0.168428996010626"/>
                  <c:y val="-8.830901748513659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221038054061674"/>
                      <c:h val="0.1978613851718840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768C-47FD-9F1A-3C060FF41E24}"/>
                </c:ext>
              </c:extLst>
            </c:dLbl>
            <c:dLbl>
              <c:idx val="2"/>
              <c:layout>
                <c:manualLayout>
                  <c:x val="-0.15"/>
                  <c:y val="-0.15740740740740741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68C-47FD-9F1A-3C060FF41E2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'Lo stato ponderale dei bambini'!$B$464:$B$466</c:f>
              <c:strCache>
                <c:ptCount val="3"/>
                <c:pt idx="0">
                  <c:v>sotto-normopeso</c:v>
                </c:pt>
                <c:pt idx="1">
                  <c:v>sovrappeso</c:v>
                </c:pt>
                <c:pt idx="2">
                  <c:v>obesità</c:v>
                </c:pt>
              </c:strCache>
            </c:strRef>
          </c:cat>
          <c:val>
            <c:numRef>
              <c:f>'Lo stato ponderale dei bambini'!$D$464:$D$466</c:f>
              <c:numCache>
                <c:formatCode>General</c:formatCode>
                <c:ptCount val="3"/>
                <c:pt idx="0">
                  <c:v>77.2</c:v>
                </c:pt>
                <c:pt idx="1">
                  <c:v>17.2</c:v>
                </c:pt>
                <c:pt idx="2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68C-47FD-9F1A-3C060FF41E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7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b="1"/>
              <a:t>COLAZIONE NON</a:t>
            </a:r>
            <a:r>
              <a:rPr lang="it-IT" b="1" baseline="0"/>
              <a:t> ADEGUATA</a:t>
            </a:r>
            <a:endParaRPr lang="it-IT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'Z:\Indagini Sorveglianza Sanitaria\OKKIO ALLA SALUTE\OKKIO2023\Report OKKIO 2023\[grafici report regionale_2023_rsm.xlsx]grafici serie'!$A$62</c:f>
              <c:strCache>
                <c:ptCount val="1"/>
                <c:pt idx="0">
                  <c:v>colazione non adeguata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17F-472C-9460-C56A9439A9B3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17F-472C-9460-C56A9439A9B3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17F-472C-9460-C56A9439A9B3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17F-472C-9460-C56A9439A9B3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D17F-472C-9460-C56A9439A9B3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D17F-472C-9460-C56A9439A9B3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33%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D17F-472C-9460-C56A9439A9B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39,6%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D17F-472C-9460-C56A9439A9B3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37,6%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D17F-472C-9460-C56A9439A9B3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37,7%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D17F-472C-9460-C56A9439A9B3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44,1%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D17F-472C-9460-C56A9439A9B3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/>
                      <a:t>41,9%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D17F-472C-9460-C56A9439A9B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'[1]grafici serie'!$B$61:$G$61</c:f>
              <c:numCache>
                <c:formatCode>General</c:formatCode>
                <c:ptCount val="6"/>
                <c:pt idx="0">
                  <c:v>2010</c:v>
                </c:pt>
                <c:pt idx="1">
                  <c:v>2012</c:v>
                </c:pt>
                <c:pt idx="2">
                  <c:v>2014</c:v>
                </c:pt>
                <c:pt idx="3">
                  <c:v>2016</c:v>
                </c:pt>
                <c:pt idx="4">
                  <c:v>2019</c:v>
                </c:pt>
                <c:pt idx="5">
                  <c:v>2023</c:v>
                </c:pt>
              </c:numCache>
            </c:numRef>
          </c:cat>
          <c:val>
            <c:numRef>
              <c:f>'[1]grafici serie'!$B$62:$G$62</c:f>
              <c:numCache>
                <c:formatCode>General</c:formatCode>
                <c:ptCount val="6"/>
                <c:pt idx="0">
                  <c:v>0.32999999999999996</c:v>
                </c:pt>
                <c:pt idx="1">
                  <c:v>0.39600000000000002</c:v>
                </c:pt>
                <c:pt idx="2">
                  <c:v>0.376</c:v>
                </c:pt>
                <c:pt idx="3">
                  <c:v>0.377</c:v>
                </c:pt>
                <c:pt idx="4">
                  <c:v>0.44099999999999995</c:v>
                </c:pt>
                <c:pt idx="5">
                  <c:v>0.41599999999999998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17F-472C-9460-C56A9439A9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7377504"/>
        <c:axId val="287379856"/>
      </c:barChart>
      <c:catAx>
        <c:axId val="287377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87379856"/>
        <c:crosses val="autoZero"/>
        <c:auto val="1"/>
        <c:lblAlgn val="ctr"/>
        <c:lblOffset val="100"/>
        <c:noMultiLvlLbl val="0"/>
      </c:catAx>
      <c:valAx>
        <c:axId val="287379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87377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6231C-379D-4B08-853F-8E3A38185489}" type="datetimeFigureOut">
              <a:rPr lang="it-IT" smtClean="0"/>
              <a:t>07/04/2025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4028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BBF07-D42A-4441-9E40-FE0DB188F2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2151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98636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44916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75662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02374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79825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28725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0885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96888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05785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84374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2552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61263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81709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94992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19768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33721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77021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126200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53844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03876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83607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5492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74878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2855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376483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553363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568463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373506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885074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29496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0857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9549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08150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95246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00309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BF07-D42A-4441-9E40-FE0DB188F21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3891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2512D-BF52-409F-BD1E-2A2AB9BC7FC2}" type="datetime1">
              <a:rPr lang="it-IT" smtClean="0"/>
              <a:t>07/04/2025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2758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F42B-3E57-41F0-94C0-3C55F6135550}" type="datetime1">
              <a:rPr lang="it-IT" smtClean="0"/>
              <a:t>07/04/2025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2993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72145-E10B-47CF-8075-867003385060}" type="datetime1">
              <a:rPr lang="it-IT" smtClean="0"/>
              <a:t>07/04/2025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9387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840DA-FADC-4D24-B106-34D395395F55}" type="datetime1">
              <a:rPr lang="it-IT" smtClean="0"/>
              <a:t>07/04/2025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6125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8D6C3-861A-4ED7-9532-8A8F7AFDBAA7}" type="datetime1">
              <a:rPr lang="it-IT" smtClean="0"/>
              <a:t>07/04/2025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8137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E9017-16AF-4819-BFDF-0B062CAAE465}" type="datetime1">
              <a:rPr lang="it-IT" smtClean="0"/>
              <a:t>07/04/2025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6533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25F05-82D1-4632-877C-8D8EB211C37A}" type="datetime1">
              <a:rPr lang="it-IT" smtClean="0"/>
              <a:t>07/04/2025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4389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65F98-7CDB-42AB-9BCE-7F8DD8B8FAAC}" type="datetime1">
              <a:rPr lang="it-IT" smtClean="0"/>
              <a:t>07/04/2025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1676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E231C-8E16-4C2E-BC62-1EC19FDAB86C}" type="datetime1">
              <a:rPr lang="it-IT" smtClean="0"/>
              <a:t>07/04/2025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1712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9EF78-34F8-42F8-AF8E-CF70A86C5852}" type="datetime1">
              <a:rPr lang="it-IT" smtClean="0"/>
              <a:t>07/04/2025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36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C80B-041C-44F0-86C1-59892B640174}" type="datetime1">
              <a:rPr lang="it-IT" smtClean="0"/>
              <a:t>07/04/2025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316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11BC1-ECAF-418B-A203-C4D50281B0E8}" type="datetime1">
              <a:rPr lang="it-IT" smtClean="0"/>
              <a:t>07/04/2025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76F03-3836-294A-82AB-F6AD5FCC3FD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4729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9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1.png"/><Relationship Id="rId7" Type="http://schemas.openxmlformats.org/officeDocument/2006/relationships/image" Target="../media/image29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3.jpeg"/><Relationship Id="rId9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31.pn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g"/><Relationship Id="rId5" Type="http://schemas.openxmlformats.org/officeDocument/2006/relationships/image" Target="../media/image32.emf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34.jpg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chart" Target="../charts/chart1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g"/><Relationship Id="rId5" Type="http://schemas.openxmlformats.org/officeDocument/2006/relationships/image" Target="../media/image35.jp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37.png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1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39.png"/><Relationship Id="rId4" Type="http://schemas.openxmlformats.org/officeDocument/2006/relationships/image" Target="../media/image3.jpeg"/><Relationship Id="rId9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43.png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emf"/><Relationship Id="rId10" Type="http://schemas.openxmlformats.org/officeDocument/2006/relationships/image" Target="../media/image24.png"/><Relationship Id="rId4" Type="http://schemas.openxmlformats.org/officeDocument/2006/relationships/image" Target="../media/image3.jpeg"/><Relationship Id="rId9" Type="http://schemas.openxmlformats.org/officeDocument/2006/relationships/image" Target="../media/image41.sv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image" Target="../media/image44.emf"/><Relationship Id="rId10" Type="http://schemas.openxmlformats.org/officeDocument/2006/relationships/image" Target="../media/image24.png"/><Relationship Id="rId4" Type="http://schemas.openxmlformats.org/officeDocument/2006/relationships/image" Target="../media/image3.jpeg"/><Relationship Id="rId9" Type="http://schemas.openxmlformats.org/officeDocument/2006/relationships/image" Target="../media/image41.sv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emf"/><Relationship Id="rId10" Type="http://schemas.openxmlformats.org/officeDocument/2006/relationships/image" Target="../media/image24.png"/><Relationship Id="rId4" Type="http://schemas.openxmlformats.org/officeDocument/2006/relationships/image" Target="../media/image3.jpeg"/><Relationship Id="rId9" Type="http://schemas.openxmlformats.org/officeDocument/2006/relationships/image" Target="../media/image41.sv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10" Type="http://schemas.openxmlformats.org/officeDocument/2006/relationships/image" Target="../media/image24.png"/><Relationship Id="rId4" Type="http://schemas.openxmlformats.org/officeDocument/2006/relationships/image" Target="../media/image3.jpeg"/><Relationship Id="rId9" Type="http://schemas.openxmlformats.org/officeDocument/2006/relationships/image" Target="../media/image41.sv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emf"/><Relationship Id="rId10" Type="http://schemas.openxmlformats.org/officeDocument/2006/relationships/image" Target="../media/image24.png"/><Relationship Id="rId4" Type="http://schemas.openxmlformats.org/officeDocument/2006/relationships/image" Target="../media/image3.jpeg"/><Relationship Id="rId9" Type="http://schemas.openxmlformats.org/officeDocument/2006/relationships/image" Target="../media/image41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1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52.emf"/><Relationship Id="rId4" Type="http://schemas.openxmlformats.org/officeDocument/2006/relationships/image" Target="../media/image3.jpeg"/><Relationship Id="rId9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emf"/><Relationship Id="rId10" Type="http://schemas.openxmlformats.org/officeDocument/2006/relationships/image" Target="../media/image24.png"/><Relationship Id="rId4" Type="http://schemas.openxmlformats.org/officeDocument/2006/relationships/image" Target="../media/image3.jpeg"/><Relationship Id="rId9" Type="http://schemas.openxmlformats.org/officeDocument/2006/relationships/image" Target="../media/image41.sv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emf"/><Relationship Id="rId3" Type="http://schemas.openxmlformats.org/officeDocument/2006/relationships/image" Target="../media/image1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24.png"/><Relationship Id="rId5" Type="http://schemas.openxmlformats.org/officeDocument/2006/relationships/image" Target="../media/image55.emf"/><Relationship Id="rId10" Type="http://schemas.openxmlformats.org/officeDocument/2006/relationships/image" Target="../media/image41.svg"/><Relationship Id="rId4" Type="http://schemas.openxmlformats.org/officeDocument/2006/relationships/image" Target="../media/image3.jpeg"/><Relationship Id="rId9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58.emf"/><Relationship Id="rId10" Type="http://schemas.openxmlformats.org/officeDocument/2006/relationships/image" Target="../media/image24.png"/><Relationship Id="rId4" Type="http://schemas.openxmlformats.org/officeDocument/2006/relationships/image" Target="../media/image3.jpeg"/><Relationship Id="rId9" Type="http://schemas.openxmlformats.org/officeDocument/2006/relationships/image" Target="../media/image41.sv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60.emf"/><Relationship Id="rId10" Type="http://schemas.openxmlformats.org/officeDocument/2006/relationships/image" Target="../media/image24.png"/><Relationship Id="rId4" Type="http://schemas.openxmlformats.org/officeDocument/2006/relationships/image" Target="../media/image3.jpeg"/><Relationship Id="rId9" Type="http://schemas.openxmlformats.org/officeDocument/2006/relationships/image" Target="../media/image41.sv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1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57.emf"/><Relationship Id="rId4" Type="http://schemas.openxmlformats.org/officeDocument/2006/relationships/image" Target="../media/image3.jpeg"/><Relationship Id="rId9" Type="http://schemas.openxmlformats.org/officeDocument/2006/relationships/image" Target="../media/image2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emf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jp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.jp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1</a:t>
            </a:fld>
            <a:endParaRPr lang="it-IT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E4385AB7-F6CE-DE4C-5672-D63D7B8E7F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8277" y="0"/>
            <a:ext cx="48494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2142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10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4172" y="3367888"/>
            <a:ext cx="5114694" cy="3302106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2374" y="158586"/>
            <a:ext cx="7528214" cy="2521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070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11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1788" y="364526"/>
            <a:ext cx="4094244" cy="545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975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12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707" y="917157"/>
            <a:ext cx="5882490" cy="475031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05" y="2241923"/>
            <a:ext cx="3438525" cy="209550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71C1DAE7-4722-0C29-59EA-243E170569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9400" y="346615"/>
            <a:ext cx="1020139" cy="119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66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13</a:t>
            </a:fld>
            <a:endParaRPr lang="it-IT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540" y="1430977"/>
            <a:ext cx="1640073" cy="1662137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90" y="4365945"/>
            <a:ext cx="1436360" cy="1436360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2104699" y="4595954"/>
            <a:ext cx="72955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latin typeface="Berlin Sans FB" panose="020E0602020502020306" pitchFamily="34" charset="0"/>
              </a:rPr>
              <a:t>2012	      2014	    2016    	2019	     2023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9D79C74A-D685-510E-616F-5E078D58AD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44142" y="711187"/>
            <a:ext cx="2324446" cy="271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085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14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176" y="218362"/>
            <a:ext cx="4316182" cy="2309482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062" y="3000076"/>
            <a:ext cx="4549460" cy="2112704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83364" y="1149790"/>
            <a:ext cx="4825498" cy="2326741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56991" y="4537663"/>
            <a:ext cx="5167972" cy="1791399"/>
          </a:xfrm>
          <a:prstGeom prst="rect">
            <a:avLst/>
          </a:prstGeom>
        </p:spPr>
      </p:pic>
      <p:sp>
        <p:nvSpPr>
          <p:cNvPr id="2" name="Freccia a destra 1"/>
          <p:cNvSpPr/>
          <p:nvPr/>
        </p:nvSpPr>
        <p:spPr>
          <a:xfrm rot="17057883">
            <a:off x="1811836" y="5113277"/>
            <a:ext cx="608931" cy="2834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a destra 9"/>
          <p:cNvSpPr/>
          <p:nvPr/>
        </p:nvSpPr>
        <p:spPr>
          <a:xfrm rot="18107843">
            <a:off x="7608008" y="6356429"/>
            <a:ext cx="506130" cy="2732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a destra 10"/>
          <p:cNvSpPr/>
          <p:nvPr/>
        </p:nvSpPr>
        <p:spPr>
          <a:xfrm rot="11586655">
            <a:off x="5558264" y="3259012"/>
            <a:ext cx="640251" cy="2509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EA936EB-F0CD-D88B-8BC1-E3B1228CCA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8462" y="325706"/>
            <a:ext cx="1024857" cy="119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772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15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2219" y="1613647"/>
            <a:ext cx="7921562" cy="4116812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BD873C46-9F1F-DEC6-64E6-C329E03123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367" y="314728"/>
            <a:ext cx="1020139" cy="119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1655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16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2236" y="3312057"/>
            <a:ext cx="3160574" cy="2147143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45" y="2805952"/>
            <a:ext cx="3920615" cy="2953231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3101879" y="689496"/>
            <a:ext cx="64276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chemeClr val="accent1">
                    <a:lumMod val="75000"/>
                  </a:schemeClr>
                </a:solidFill>
                <a:latin typeface="Berlin Sans FB" panose="020E0602020502020306" pitchFamily="34" charset="0"/>
              </a:rPr>
              <a:t>BMI/IMC</a:t>
            </a:r>
          </a:p>
          <a:p>
            <a:pPr algn="ctr"/>
            <a:r>
              <a:rPr lang="it-IT" sz="2800" dirty="0">
                <a:solidFill>
                  <a:schemeClr val="accent1">
                    <a:lumMod val="75000"/>
                  </a:schemeClr>
                </a:solidFill>
                <a:latin typeface="Berlin Sans FB" panose="020E0602020502020306" pitchFamily="34" charset="0"/>
              </a:rPr>
              <a:t>Peso / altezza al quadrato</a:t>
            </a:r>
          </a:p>
          <a:p>
            <a:pPr algn="ctr"/>
            <a:r>
              <a:rPr lang="it-IT" sz="2800" dirty="0">
                <a:solidFill>
                  <a:schemeClr val="accent1">
                    <a:lumMod val="75000"/>
                  </a:schemeClr>
                </a:solidFill>
                <a:latin typeface="Berlin Sans FB" panose="020E0602020502020306" pitchFamily="34" charset="0"/>
              </a:rPr>
              <a:t>(espressa in percentile %)</a:t>
            </a:r>
            <a:r>
              <a:rPr lang="it-IT" sz="3200" dirty="0"/>
              <a:t> 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126A09CD-A807-EBF0-2321-2927BB1EF0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1945" y="502428"/>
            <a:ext cx="1020139" cy="119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9792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17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269" y="1386461"/>
            <a:ext cx="7192827" cy="4550186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309E2BDB-ADC0-6E6C-046A-5077E617F8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398" y="193683"/>
            <a:ext cx="1020139" cy="119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8733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18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7895927"/>
              </p:ext>
            </p:extLst>
          </p:nvPr>
        </p:nvGraphicFramePr>
        <p:xfrm>
          <a:off x="769545" y="1528515"/>
          <a:ext cx="8347295" cy="4211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3892990" y="374635"/>
            <a:ext cx="35761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chemeClr val="accent1">
                    <a:lumMod val="75000"/>
                  </a:schemeClr>
                </a:solidFill>
              </a:rPr>
              <a:t>STATO PONDERALE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274052" y="3071005"/>
            <a:ext cx="1195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/>
              <a:t>21,9%</a:t>
            </a:r>
          </a:p>
        </p:txBody>
      </p:sp>
      <p:sp>
        <p:nvSpPr>
          <p:cNvPr id="9" name="Freccia a destra 8"/>
          <p:cNvSpPr/>
          <p:nvPr/>
        </p:nvSpPr>
        <p:spPr>
          <a:xfrm rot="19418159">
            <a:off x="5367386" y="3881588"/>
            <a:ext cx="754162" cy="1903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a destra 10"/>
          <p:cNvSpPr/>
          <p:nvPr/>
        </p:nvSpPr>
        <p:spPr>
          <a:xfrm rot="16200000">
            <a:off x="6222895" y="4002866"/>
            <a:ext cx="754162" cy="1903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Freccia a destra 11"/>
          <p:cNvSpPr/>
          <p:nvPr/>
        </p:nvSpPr>
        <p:spPr>
          <a:xfrm rot="14440231">
            <a:off x="7359721" y="4032086"/>
            <a:ext cx="754162" cy="1903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B565D408-3E41-68A4-3EFB-B6A52BD00D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9400" y="402914"/>
            <a:ext cx="1020139" cy="119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0367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19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67" y="1449707"/>
            <a:ext cx="1747038" cy="2620558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623" y="1449707"/>
            <a:ext cx="1747038" cy="2620558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542" y="1449707"/>
            <a:ext cx="1747038" cy="2620558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461" y="1449707"/>
            <a:ext cx="1747038" cy="2620558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084" y="4401961"/>
            <a:ext cx="1356828" cy="2035241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AB65FAD7-801A-4302-F688-54F190A44A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9400" y="395410"/>
            <a:ext cx="1020139" cy="119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093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2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5793873" y="767031"/>
            <a:ext cx="3598145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4000" b="1" dirty="0"/>
          </a:p>
          <a:p>
            <a:pPr algn="ctr"/>
            <a:r>
              <a:rPr lang="it-IT" sz="3600" b="1" dirty="0">
                <a:solidFill>
                  <a:schemeClr val="accent1">
                    <a:lumMod val="75000"/>
                  </a:schemeClr>
                </a:solidFill>
                <a:latin typeface="Berlin Sans FB Demi" panose="020E0802020502020306" pitchFamily="34" charset="0"/>
              </a:rPr>
              <a:t>Presentazione delle indagini di sorveglianza sammarinesi</a:t>
            </a:r>
            <a:endParaRPr lang="it-IT" sz="4000" b="1" dirty="0">
              <a:latin typeface="Berlin Sans FB Demi" panose="020E0802020502020306" pitchFamily="34" charset="0"/>
            </a:endParaRPr>
          </a:p>
          <a:p>
            <a:pPr algn="ctr"/>
            <a:endParaRPr lang="it-IT" sz="4000" b="1" dirty="0">
              <a:latin typeface="Berlin Sans FB Demi" panose="020E0802020502020306" pitchFamily="34" charset="0"/>
            </a:endParaRPr>
          </a:p>
          <a:p>
            <a:pPr algn="ctr"/>
            <a:r>
              <a:rPr lang="it-IT" sz="2400" b="1" dirty="0">
                <a:solidFill>
                  <a:schemeClr val="accent1">
                    <a:lumMod val="75000"/>
                  </a:schemeClr>
                </a:solidFill>
                <a:latin typeface="Berlin Sans FB Demi" panose="020E0802020502020306" pitchFamily="34" charset="0"/>
              </a:rPr>
              <a:t>Dr. Claudio MUCCIOLI</a:t>
            </a:r>
          </a:p>
          <a:p>
            <a:pPr algn="ctr"/>
            <a:r>
              <a:rPr lang="it-IT" b="1" dirty="0">
                <a:solidFill>
                  <a:schemeClr val="accent1">
                    <a:lumMod val="75000"/>
                  </a:schemeClr>
                </a:solidFill>
                <a:latin typeface="Berlin Sans FB Demi" panose="020E0802020502020306" pitchFamily="34" charset="0"/>
              </a:rPr>
              <a:t>Direttore Authority Sanitaria 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6BA0840F-6053-EE25-48B4-207D521C1C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161" y="383514"/>
            <a:ext cx="3794839" cy="5366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4199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20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769012"/>
              </p:ext>
            </p:extLst>
          </p:nvPr>
        </p:nvGraphicFramePr>
        <p:xfrm>
          <a:off x="353085" y="1765426"/>
          <a:ext cx="5033727" cy="3367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1736871"/>
              </p:ext>
            </p:extLst>
          </p:nvPr>
        </p:nvGraphicFramePr>
        <p:xfrm>
          <a:off x="5187637" y="1855960"/>
          <a:ext cx="4309448" cy="3277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" name="Rettangolo 8"/>
          <p:cNvSpPr/>
          <p:nvPr/>
        </p:nvSpPr>
        <p:spPr>
          <a:xfrm>
            <a:off x="2840792" y="329687"/>
            <a:ext cx="5963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 dirty="0">
                <a:solidFill>
                  <a:schemeClr val="accent1">
                    <a:lumMod val="75000"/>
                  </a:schemeClr>
                </a:solidFill>
                <a:latin typeface="Berlin Sans FB" panose="020E0602020502020306" pitchFamily="34" charset="0"/>
              </a:rPr>
              <a:t>CONFRONTO MASCHI E FEMMINE</a:t>
            </a:r>
            <a:endParaRPr lang="it-IT" sz="2800" dirty="0">
              <a:solidFill>
                <a:schemeClr val="accent1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81C29F6-4EB9-3404-A303-29572AEC1F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367" y="314728"/>
            <a:ext cx="1020139" cy="119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0758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21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tangolo 7"/>
          <p:cNvSpPr/>
          <p:nvPr/>
        </p:nvSpPr>
        <p:spPr>
          <a:xfrm>
            <a:off x="2184725" y="184647"/>
            <a:ext cx="743005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b="1" dirty="0">
                <a:solidFill>
                  <a:schemeClr val="accent1">
                    <a:lumMod val="75000"/>
                  </a:schemeClr>
                </a:solidFill>
                <a:latin typeface="Berlin Sans FB" panose="020E0602020502020306" pitchFamily="34" charset="0"/>
              </a:rPr>
              <a:t>CONFRONTO CON GLI ANNI PRECEDENTI</a:t>
            </a:r>
          </a:p>
          <a:p>
            <a:pPr algn="ctr"/>
            <a:r>
              <a:rPr lang="it-IT" sz="2800" b="1" dirty="0">
                <a:solidFill>
                  <a:schemeClr val="accent1">
                    <a:lumMod val="75000"/>
                  </a:schemeClr>
                </a:solidFill>
                <a:latin typeface="Berlin Sans FB" panose="020E0602020502020306" pitchFamily="34" charset="0"/>
              </a:rPr>
              <a:t> (2010-2023)</a:t>
            </a:r>
            <a:endParaRPr lang="it-IT" sz="2800" dirty="0">
              <a:solidFill>
                <a:schemeClr val="accent1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pic>
        <p:nvPicPr>
          <p:cNvPr id="9" name="Immagin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1351037"/>
            <a:ext cx="8451259" cy="4259734"/>
          </a:xfrm>
          <a:prstGeom prst="rect">
            <a:avLst/>
          </a:prstGeom>
          <a:noFill/>
        </p:spPr>
      </p:pic>
      <p:sp>
        <p:nvSpPr>
          <p:cNvPr id="2" name="CasellaDiTesto 1"/>
          <p:cNvSpPr txBox="1"/>
          <p:nvPr/>
        </p:nvSpPr>
        <p:spPr>
          <a:xfrm>
            <a:off x="3947311" y="5936647"/>
            <a:ext cx="4707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Totale 	16,6	+ 	5,3	=  </a:t>
            </a:r>
            <a:r>
              <a:rPr lang="it-IT" b="1" dirty="0">
                <a:solidFill>
                  <a:srgbClr val="00B050"/>
                </a:solidFill>
              </a:rPr>
              <a:t>21,9%</a:t>
            </a:r>
          </a:p>
          <a:p>
            <a:r>
              <a:rPr lang="it-IT" dirty="0">
                <a:solidFill>
                  <a:srgbClr val="FF0000"/>
                </a:solidFill>
              </a:rPr>
              <a:t>Italia	19,00	+	9,8	=  </a:t>
            </a:r>
            <a:r>
              <a:rPr lang="it-IT" b="1" dirty="0">
                <a:solidFill>
                  <a:srgbClr val="FF0000"/>
                </a:solidFill>
              </a:rPr>
              <a:t>28,9%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D6AFE85-C06F-E221-986D-A157976578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9400" y="314728"/>
            <a:ext cx="1020139" cy="119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9241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22</a:t>
            </a:fld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2840792" y="161509"/>
            <a:ext cx="63283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chemeClr val="accent1">
                    <a:lumMod val="75000"/>
                  </a:schemeClr>
                </a:solidFill>
                <a:latin typeface="Berlin Sans FB" panose="020E0602020502020306" pitchFamily="34" charset="0"/>
              </a:rPr>
              <a:t>CONFRONTO DI SAN MARINO CON ITALIA E REGIONI ITALIANE</a:t>
            </a:r>
          </a:p>
        </p:txBody>
      </p:sp>
      <p:grpSp>
        <p:nvGrpSpPr>
          <p:cNvPr id="8" name="Gruppo 7"/>
          <p:cNvGrpSpPr/>
          <p:nvPr/>
        </p:nvGrpSpPr>
        <p:grpSpPr>
          <a:xfrm>
            <a:off x="1349058" y="1557951"/>
            <a:ext cx="7780525" cy="5163526"/>
            <a:chOff x="126629" y="1239388"/>
            <a:chExt cx="5974113" cy="5538551"/>
          </a:xfrm>
        </p:grpSpPr>
        <p:pic>
          <p:nvPicPr>
            <p:cNvPr id="9" name="Immagin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6629" y="1239388"/>
              <a:ext cx="5974113" cy="5538551"/>
            </a:xfrm>
            <a:prstGeom prst="rect">
              <a:avLst/>
            </a:prstGeom>
          </p:spPr>
        </p:pic>
        <p:sp>
          <p:nvSpPr>
            <p:cNvPr id="10" name="Freccia a destra 9"/>
            <p:cNvSpPr/>
            <p:nvPr/>
          </p:nvSpPr>
          <p:spPr>
            <a:xfrm rot="10800000">
              <a:off x="3309847" y="2153606"/>
              <a:ext cx="646331" cy="132394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63"/>
            </a:p>
          </p:txBody>
        </p:sp>
      </p:grpSp>
      <p:pic>
        <p:nvPicPr>
          <p:cNvPr id="2" name="Immagine 1">
            <a:extLst>
              <a:ext uri="{FF2B5EF4-FFF2-40B4-BE49-F238E27FC236}">
                <a16:creationId xmlns:a16="http://schemas.microsoft.com/office/drawing/2014/main" id="{8E8EDE4A-FB9C-FB2E-1EA0-F15000DE3C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367" y="314728"/>
            <a:ext cx="1020139" cy="119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5264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23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6940" y="1563320"/>
            <a:ext cx="7911391" cy="4265265"/>
          </a:xfrm>
          <a:prstGeom prst="rect">
            <a:avLst/>
          </a:prstGeom>
        </p:spPr>
      </p:pic>
      <p:sp>
        <p:nvSpPr>
          <p:cNvPr id="6" name="Freccia in giù 5"/>
          <p:cNvSpPr/>
          <p:nvPr/>
        </p:nvSpPr>
        <p:spPr>
          <a:xfrm>
            <a:off x="2580237" y="2384612"/>
            <a:ext cx="217283" cy="3660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Freccia in giù 11"/>
          <p:cNvSpPr/>
          <p:nvPr/>
        </p:nvSpPr>
        <p:spPr>
          <a:xfrm>
            <a:off x="1329023" y="2008093"/>
            <a:ext cx="217283" cy="4477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3078179" y="233054"/>
            <a:ext cx="47440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chemeClr val="accent1">
                    <a:lumMod val="75000"/>
                  </a:schemeClr>
                </a:solidFill>
                <a:latin typeface="Berlin Sans FB" panose="020E0602020502020306" pitchFamily="34" charset="0"/>
              </a:rPr>
              <a:t>CONFRONTO TRA </a:t>
            </a:r>
          </a:p>
          <a:p>
            <a:pPr algn="ctr"/>
            <a:r>
              <a:rPr lang="it-IT" sz="2800" b="1" dirty="0">
                <a:solidFill>
                  <a:schemeClr val="accent1">
                    <a:lumMod val="75000"/>
                  </a:schemeClr>
                </a:solidFill>
                <a:latin typeface="Berlin Sans FB" panose="020E0602020502020306" pitchFamily="34" charset="0"/>
              </a:rPr>
              <a:t>SAN MARINO E L’EUROPA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875885E1-63DA-207B-B61E-2C719FAA89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367" y="314728"/>
            <a:ext cx="1020139" cy="1192778"/>
          </a:xfrm>
          <a:prstGeom prst="rect">
            <a:avLst/>
          </a:prstGeom>
        </p:spPr>
      </p:pic>
      <p:pic>
        <p:nvPicPr>
          <p:cNvPr id="4" name="Elemento grafico 3">
            <a:extLst>
              <a:ext uri="{FF2B5EF4-FFF2-40B4-BE49-F238E27FC236}">
                <a16:creationId xmlns:a16="http://schemas.microsoft.com/office/drawing/2014/main" id="{E295065D-E727-22A4-FCE1-33C42FAC530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476918" y="2037563"/>
            <a:ext cx="423919" cy="317939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395C28D4-7B47-5748-3925-E6CA38287EE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191" y="1597116"/>
            <a:ext cx="356946" cy="35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6301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24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648" y="1857250"/>
            <a:ext cx="7007404" cy="3667315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2764414" y="656527"/>
            <a:ext cx="4744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chemeClr val="accent1">
                    <a:lumMod val="75000"/>
                  </a:schemeClr>
                </a:solidFill>
                <a:latin typeface="Berlin Sans FB" panose="020E0602020502020306" pitchFamily="34" charset="0"/>
              </a:rPr>
              <a:t>Una buona alimentazione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9B86C66-8F67-B127-1608-7410A1A2CA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144" y="285526"/>
            <a:ext cx="1020139" cy="119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2541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25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/>
          <p:cNvSpPr/>
          <p:nvPr/>
        </p:nvSpPr>
        <p:spPr>
          <a:xfrm>
            <a:off x="2717831" y="228246"/>
            <a:ext cx="61841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b="1" dirty="0">
                <a:solidFill>
                  <a:schemeClr val="accent1">
                    <a:lumMod val="75000"/>
                  </a:schemeClr>
                </a:solidFill>
                <a:latin typeface="Berlin Sans FB" panose="020E0602020502020306" pitchFamily="34" charset="0"/>
              </a:rPr>
              <a:t>CATTIVE ABITUDINI ALIMENTARI DEI BAMBINI E DELLE BAMBINE</a:t>
            </a:r>
            <a:endParaRPr lang="it-IT" sz="2800" dirty="0">
              <a:solidFill>
                <a:schemeClr val="accent1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711547" y="2199432"/>
            <a:ext cx="74324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chemeClr val="accent5">
                    <a:lumMod val="75000"/>
                  </a:schemeClr>
                </a:solidFill>
                <a:latin typeface="Berlin Sans FB Demi" panose="020E0802020502020306" pitchFamily="34" charset="0"/>
              </a:rPr>
              <a:t>Il 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Berlin Sans FB Demi" panose="020E0802020502020306" pitchFamily="34" charset="0"/>
              </a:rPr>
              <a:t>2,6% </a:t>
            </a:r>
            <a:r>
              <a:rPr lang="it-IT" sz="2400" dirty="0">
                <a:solidFill>
                  <a:schemeClr val="accent5">
                    <a:lumMod val="75000"/>
                  </a:schemeClr>
                </a:solidFill>
                <a:latin typeface="Berlin Sans FB Demi" panose="020E0802020502020306" pitchFamily="34" charset="0"/>
              </a:rPr>
              <a:t>non fa colazione quotidianamente</a:t>
            </a: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6777" y="3852624"/>
            <a:ext cx="1876434" cy="1714957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5497" y="3257949"/>
            <a:ext cx="4280115" cy="2837392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4490519" y="5936647"/>
            <a:ext cx="3051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85" y="2843454"/>
            <a:ext cx="532624" cy="532624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1711546" y="2879688"/>
            <a:ext cx="14395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FF0000"/>
                </a:solidFill>
                <a:latin typeface="Berlin Sans FB Demi" panose="020E0802020502020306" pitchFamily="34" charset="0"/>
              </a:rPr>
              <a:t>10,9 %</a:t>
            </a:r>
          </a:p>
        </p:txBody>
      </p:sp>
      <p:pic>
        <p:nvPicPr>
          <p:cNvPr id="12" name="Elemento grafico 11">
            <a:extLst>
              <a:ext uri="{FF2B5EF4-FFF2-40B4-BE49-F238E27FC236}">
                <a16:creationId xmlns:a16="http://schemas.microsoft.com/office/drawing/2014/main" id="{C9C73AFD-49E2-295F-AC94-C42AF787EEB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32221" y="2137857"/>
            <a:ext cx="694752" cy="521064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82EE6A7-3F6E-6C89-6856-F684D2C47879}"/>
              </a:ext>
            </a:extLst>
          </p:cNvPr>
          <p:cNvSpPr txBox="1"/>
          <p:nvPr/>
        </p:nvSpPr>
        <p:spPr>
          <a:xfrm>
            <a:off x="3950451" y="1457662"/>
            <a:ext cx="51233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b="1" dirty="0">
                <a:solidFill>
                  <a:schemeClr val="accent6"/>
                </a:solidFill>
                <a:latin typeface="Berlin Sans FB" panose="020E0602020502020306" pitchFamily="34" charset="0"/>
              </a:rPr>
              <a:t>Colazione</a:t>
            </a:r>
            <a:endParaRPr lang="it-IT" sz="2800" dirty="0">
              <a:solidFill>
                <a:schemeClr val="accent6"/>
              </a:solidFill>
              <a:latin typeface="Berlin Sans FB" panose="020E0602020502020306" pitchFamily="34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DCADE074-DB23-5260-F19D-754E968C7BE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9367" y="314728"/>
            <a:ext cx="1020139" cy="119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481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4380180" y="6044337"/>
            <a:ext cx="2228850" cy="365125"/>
          </a:xfrm>
        </p:spPr>
        <p:txBody>
          <a:bodyPr/>
          <a:lstStyle/>
          <a:p>
            <a:fld id="{EB176F03-3836-294A-82AB-F6AD5FCC3FDA}" type="slidenum">
              <a:rPr lang="it-IT" smtClean="0"/>
              <a:t>26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/>
          <p:cNvSpPr/>
          <p:nvPr/>
        </p:nvSpPr>
        <p:spPr>
          <a:xfrm>
            <a:off x="2717831" y="228246"/>
            <a:ext cx="68475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b="1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CATTIVE ABITUDINI ALIMENTARI DEI BAMBINI E DELLE BAMBINE</a:t>
            </a:r>
            <a:endParaRPr lang="it-IT" sz="2800" dirty="0">
              <a:solidFill>
                <a:schemeClr val="accent1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722904" y="1889102"/>
            <a:ext cx="84696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chemeClr val="accent1"/>
                </a:solidFill>
                <a:latin typeface="Berlin Sans FB" panose="020E0602020502020306" pitchFamily="34" charset="0"/>
              </a:rPr>
              <a:t>il </a:t>
            </a:r>
            <a:r>
              <a:rPr lang="it-IT" sz="2000" b="1" dirty="0">
                <a:solidFill>
                  <a:schemeClr val="accent1"/>
                </a:solidFill>
                <a:latin typeface="Berlin Sans FB" panose="020E0602020502020306" pitchFamily="34" charset="0"/>
              </a:rPr>
              <a:t>41,9% </a:t>
            </a:r>
            <a:r>
              <a:rPr lang="it-IT" sz="2000" dirty="0">
                <a:solidFill>
                  <a:schemeClr val="accent1"/>
                </a:solidFill>
                <a:latin typeface="Berlin Sans FB" panose="020E0602020502020306" pitchFamily="34" charset="0"/>
              </a:rPr>
              <a:t>fa una colazione non adeguata, ossia sbilanciata in termini di carboidrati e proteine</a:t>
            </a: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8170" y="3884358"/>
            <a:ext cx="2111772" cy="1854289"/>
          </a:xfrm>
          <a:prstGeom prst="rect">
            <a:avLst/>
          </a:prstGeom>
        </p:spPr>
      </p:pic>
      <p:graphicFrame>
        <p:nvGraphicFramePr>
          <p:cNvPr id="14" name="Gra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9105743"/>
              </p:ext>
            </p:extLst>
          </p:nvPr>
        </p:nvGraphicFramePr>
        <p:xfrm>
          <a:off x="4771475" y="3117508"/>
          <a:ext cx="4722796" cy="3096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15" name="Immagin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28" y="2745142"/>
            <a:ext cx="672673" cy="541496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1811300" y="2640306"/>
            <a:ext cx="1439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FF0000"/>
                </a:solidFill>
                <a:latin typeface="Berlin Sans FB" panose="020E0602020502020306" pitchFamily="34" charset="0"/>
              </a:rPr>
              <a:t>36,5</a:t>
            </a:r>
            <a:r>
              <a:rPr lang="it-IT" sz="3600" dirty="0">
                <a:solidFill>
                  <a:srgbClr val="FF0000"/>
                </a:solidFill>
              </a:rPr>
              <a:t> </a:t>
            </a:r>
            <a:r>
              <a:rPr lang="it-IT" sz="2000" dirty="0">
                <a:solidFill>
                  <a:srgbClr val="FF0000"/>
                </a:solidFill>
                <a:latin typeface="Berlin Sans FB Demi" panose="020E0802020502020306" pitchFamily="34" charset="0"/>
              </a:rPr>
              <a:t>%</a:t>
            </a:r>
          </a:p>
        </p:txBody>
      </p:sp>
      <p:pic>
        <p:nvPicPr>
          <p:cNvPr id="2" name="Elemento grafico 1">
            <a:extLst>
              <a:ext uri="{FF2B5EF4-FFF2-40B4-BE49-F238E27FC236}">
                <a16:creationId xmlns:a16="http://schemas.microsoft.com/office/drawing/2014/main" id="{24970636-BC9C-85D9-9060-CA7EE47F942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11828" y="1976783"/>
            <a:ext cx="694752" cy="521064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D1E6CCA0-0F92-ECAF-827B-9DF3D52ECBA0}"/>
              </a:ext>
            </a:extLst>
          </p:cNvPr>
          <p:cNvSpPr txBox="1"/>
          <p:nvPr/>
        </p:nvSpPr>
        <p:spPr>
          <a:xfrm>
            <a:off x="2531051" y="1410337"/>
            <a:ext cx="50247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chemeClr val="accent6"/>
                </a:solidFill>
                <a:latin typeface="Berlin Sans FB Demi" panose="020E0802020502020306" pitchFamily="34" charset="0"/>
              </a:rPr>
              <a:t>Colazione</a:t>
            </a:r>
            <a:endParaRPr lang="it-IT" sz="2800" dirty="0">
              <a:solidFill>
                <a:schemeClr val="accent6"/>
              </a:solidFill>
              <a:latin typeface="Berlin Sans FB Demi" panose="020E0802020502020306" pitchFamily="34" charset="0"/>
            </a:endParaRPr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B53A7F36-1BEE-ABA3-DD61-0837004011A8}"/>
              </a:ext>
            </a:extLst>
          </p:cNvPr>
          <p:cNvCxnSpPr/>
          <p:nvPr/>
        </p:nvCxnSpPr>
        <p:spPr>
          <a:xfrm>
            <a:off x="4563035" y="2250141"/>
            <a:ext cx="1488141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magine 3">
            <a:extLst>
              <a:ext uri="{FF2B5EF4-FFF2-40B4-BE49-F238E27FC236}">
                <a16:creationId xmlns:a16="http://schemas.microsoft.com/office/drawing/2014/main" id="{2325D817-36AD-A723-EF59-40143012248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9367" y="314728"/>
            <a:ext cx="1020139" cy="119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6396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27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/>
          <p:cNvSpPr/>
          <p:nvPr/>
        </p:nvSpPr>
        <p:spPr>
          <a:xfrm>
            <a:off x="2717832" y="228246"/>
            <a:ext cx="61930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b="1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CATTIVE ABITUDINI ALIMENTARI DEI BAMBINI E DELLE BAMBINE</a:t>
            </a:r>
            <a:endParaRPr lang="it-IT" sz="2800" dirty="0">
              <a:solidFill>
                <a:schemeClr val="accent1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349058" y="1825939"/>
            <a:ext cx="82978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Il </a:t>
            </a:r>
            <a:r>
              <a:rPr lang="it-IT" sz="2000" b="1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91,7% </a:t>
            </a:r>
            <a:r>
              <a:rPr lang="it-IT" sz="20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consuma una merenda adeguata (frutta o yogurt) offerta quotidianamente dalla scuola.</a:t>
            </a: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2749" y="3866608"/>
            <a:ext cx="1588043" cy="1727585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86459" y="3443199"/>
            <a:ext cx="5380059" cy="2908220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52" y="2679677"/>
            <a:ext cx="688297" cy="501209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1349057" y="2714752"/>
            <a:ext cx="6943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FF0000"/>
                </a:solidFill>
                <a:latin typeface="Berlin Sans FB Demi" panose="020E0802020502020306" pitchFamily="34" charset="0"/>
              </a:rPr>
              <a:t>Il 66,9 % consuma una merenda mattutina abbondante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8A9E1DF-9B27-72C3-6054-8B92752B9280}"/>
              </a:ext>
            </a:extLst>
          </p:cNvPr>
          <p:cNvSpPr txBox="1"/>
          <p:nvPr/>
        </p:nvSpPr>
        <p:spPr>
          <a:xfrm>
            <a:off x="3393699" y="1242536"/>
            <a:ext cx="4953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b="1" dirty="0">
                <a:solidFill>
                  <a:schemeClr val="accent6"/>
                </a:solidFill>
                <a:latin typeface="Berlin Sans FB" panose="020E0602020502020306" pitchFamily="34" charset="0"/>
              </a:rPr>
              <a:t>Merenda mattutina</a:t>
            </a:r>
            <a:endParaRPr lang="it-IT" sz="2800" dirty="0">
              <a:solidFill>
                <a:schemeClr val="accent6"/>
              </a:solidFill>
              <a:latin typeface="Berlin Sans FB" panose="020E0602020502020306" pitchFamily="34" charset="0"/>
            </a:endParaRPr>
          </a:p>
        </p:txBody>
      </p:sp>
      <p:pic>
        <p:nvPicPr>
          <p:cNvPr id="8" name="Elemento grafico 7">
            <a:extLst>
              <a:ext uri="{FF2B5EF4-FFF2-40B4-BE49-F238E27FC236}">
                <a16:creationId xmlns:a16="http://schemas.microsoft.com/office/drawing/2014/main" id="{2B0CE519-AD4F-4468-51A0-25D148A762D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64452" y="1919350"/>
            <a:ext cx="694752" cy="521064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D1E8C179-4E4B-00AA-3824-D01B9FE0B07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9367" y="314728"/>
            <a:ext cx="1020139" cy="119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6669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28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/>
          <p:cNvSpPr/>
          <p:nvPr/>
        </p:nvSpPr>
        <p:spPr>
          <a:xfrm>
            <a:off x="2717832" y="228246"/>
            <a:ext cx="63084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b="1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CATTIVE ABITUDINI ALIMENTARI DEI BAMBINI E DELLE BAMBINE</a:t>
            </a:r>
            <a:endParaRPr lang="it-IT" sz="2800" dirty="0">
              <a:solidFill>
                <a:schemeClr val="accent1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256633" y="2253951"/>
            <a:ext cx="92308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Solo il </a:t>
            </a:r>
            <a:r>
              <a:rPr lang="it-IT" sz="2000" b="1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4,7% </a:t>
            </a:r>
            <a:r>
              <a:rPr lang="it-IT" sz="20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consuma quotidianamente bibite zuccherate/gassate.</a:t>
            </a: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5932" y="3243175"/>
            <a:ext cx="4980701" cy="3166287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470" y="3624964"/>
            <a:ext cx="2019913" cy="1989899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81" y="2775172"/>
            <a:ext cx="694752" cy="528008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11A7FF74-8CAF-9E55-E8BD-05FC6ABC5A4F}"/>
              </a:ext>
            </a:extLst>
          </p:cNvPr>
          <p:cNvSpPr txBox="1"/>
          <p:nvPr/>
        </p:nvSpPr>
        <p:spPr>
          <a:xfrm>
            <a:off x="655543" y="1456542"/>
            <a:ext cx="85949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b="1" dirty="0">
                <a:solidFill>
                  <a:schemeClr val="accent6"/>
                </a:solidFill>
                <a:latin typeface="Berlin Sans FB Demi" panose="020E0802020502020306" pitchFamily="34" charset="0"/>
              </a:rPr>
              <a:t>Consumo quotidiano di bevande zuccherate/gassate</a:t>
            </a:r>
            <a:endParaRPr lang="it-IT" sz="2800" dirty="0">
              <a:solidFill>
                <a:schemeClr val="accent6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C3DCCBF-DB1D-2B9C-D0E1-AEE672BA0076}"/>
              </a:ext>
            </a:extLst>
          </p:cNvPr>
          <p:cNvSpPr txBox="1"/>
          <p:nvPr/>
        </p:nvSpPr>
        <p:spPr>
          <a:xfrm>
            <a:off x="1298226" y="2819737"/>
            <a:ext cx="52443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>
                <a:solidFill>
                  <a:srgbClr val="FF0000"/>
                </a:solidFill>
                <a:latin typeface="Berlin Sans FB Demi" panose="020E0802020502020306" pitchFamily="34" charset="0"/>
              </a:rPr>
              <a:t>24,6 % </a:t>
            </a:r>
          </a:p>
        </p:txBody>
      </p:sp>
      <p:pic>
        <p:nvPicPr>
          <p:cNvPr id="12" name="Elemento grafico 11">
            <a:extLst>
              <a:ext uri="{FF2B5EF4-FFF2-40B4-BE49-F238E27FC236}">
                <a16:creationId xmlns:a16="http://schemas.microsoft.com/office/drawing/2014/main" id="{A9AC13B4-65BC-E676-45E2-7F04188F6FB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61881" y="2141694"/>
            <a:ext cx="694752" cy="521064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0EE269EF-DF8C-C244-5B5F-E569B4817D7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9367" y="314728"/>
            <a:ext cx="1020139" cy="119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975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29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/>
          <p:cNvSpPr/>
          <p:nvPr/>
        </p:nvSpPr>
        <p:spPr>
          <a:xfrm>
            <a:off x="2717832" y="228246"/>
            <a:ext cx="63723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b="1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CATTIVE ABITUDINI ALIMENTARI DEI BAMBINI E DELLE BAMBINE</a:t>
            </a:r>
            <a:endParaRPr lang="it-IT" sz="2800" dirty="0">
              <a:solidFill>
                <a:schemeClr val="accent1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546819" y="2187336"/>
            <a:ext cx="83760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Il </a:t>
            </a:r>
            <a:r>
              <a:rPr lang="it-IT" sz="2000" b="1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17,6% </a:t>
            </a:r>
            <a:r>
              <a:rPr lang="it-IT" sz="20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consuma frutta e/o verdura meno di una volta al giorno.</a:t>
            </a: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2011" y="3725529"/>
            <a:ext cx="2485634" cy="2026979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4289" y="3334281"/>
            <a:ext cx="4792172" cy="3022071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19" y="2762938"/>
            <a:ext cx="659422" cy="500390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1546819" y="2863217"/>
            <a:ext cx="1439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FF0000"/>
                </a:solidFill>
                <a:latin typeface="Berlin Sans FB Demi" panose="020E0802020502020306" pitchFamily="34" charset="0"/>
              </a:rPr>
              <a:t>25,9 %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1E430D1-0591-266A-630C-C1C591ABF101}"/>
              </a:ext>
            </a:extLst>
          </p:cNvPr>
          <p:cNvSpPr txBox="1"/>
          <p:nvPr/>
        </p:nvSpPr>
        <p:spPr>
          <a:xfrm>
            <a:off x="1273611" y="1483038"/>
            <a:ext cx="82811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b="1" dirty="0">
                <a:solidFill>
                  <a:schemeClr val="accent6"/>
                </a:solidFill>
                <a:latin typeface="Berlin Sans FB Demi" panose="020E0802020502020306" pitchFamily="34" charset="0"/>
              </a:rPr>
              <a:t>Consumo non quotidiano di frutta e/o verdura</a:t>
            </a:r>
          </a:p>
        </p:txBody>
      </p:sp>
      <p:pic>
        <p:nvPicPr>
          <p:cNvPr id="8" name="Elemento grafico 7">
            <a:extLst>
              <a:ext uri="{FF2B5EF4-FFF2-40B4-BE49-F238E27FC236}">
                <a16:creationId xmlns:a16="http://schemas.microsoft.com/office/drawing/2014/main" id="{2D0BC1C5-957B-894D-F12E-228EAF7BF04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29418" y="2109572"/>
            <a:ext cx="694752" cy="521064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ED6B254F-F4A5-AC29-328D-301E5B0B9FD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9367" y="314728"/>
            <a:ext cx="1020139" cy="119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346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3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0114" y="545296"/>
            <a:ext cx="4466493" cy="5679528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2E19E144-0054-1D1F-84B0-34D9F432F6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9418" y="1986566"/>
            <a:ext cx="2796988" cy="2796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0103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30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3671275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ttangolo 8"/>
          <p:cNvSpPr/>
          <p:nvPr/>
        </p:nvSpPr>
        <p:spPr>
          <a:xfrm>
            <a:off x="3882493" y="638151"/>
            <a:ext cx="28264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 dirty="0">
                <a:solidFill>
                  <a:schemeClr val="accent6"/>
                </a:solidFill>
                <a:latin typeface="Berlin Sans FB Demi" panose="020E0802020502020306" pitchFamily="34" charset="0"/>
              </a:rPr>
              <a:t>ATTIVITÀ FISICA</a:t>
            </a:r>
            <a:endParaRPr lang="it-IT" sz="2800" dirty="0">
              <a:solidFill>
                <a:schemeClr val="accent6"/>
              </a:solidFill>
              <a:latin typeface="Berlin Sans FB Demi" panose="020E0802020502020306" pitchFamily="34" charset="0"/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6322" y="4032521"/>
            <a:ext cx="2228850" cy="1597293"/>
          </a:xfrm>
          <a:prstGeom prst="rect">
            <a:avLst/>
          </a:prstGeom>
        </p:spPr>
      </p:pic>
      <p:sp>
        <p:nvSpPr>
          <p:cNvPr id="13" name="Rettangolo 12"/>
          <p:cNvSpPr/>
          <p:nvPr/>
        </p:nvSpPr>
        <p:spPr>
          <a:xfrm>
            <a:off x="1423010" y="1812239"/>
            <a:ext cx="85149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Il </a:t>
            </a:r>
            <a:r>
              <a:rPr lang="it-IT" sz="2000" b="1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35,6% </a:t>
            </a:r>
            <a:r>
              <a:rPr lang="it-IT" sz="20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svolge sport almeno 3 volte a settimana e il </a:t>
            </a:r>
            <a:r>
              <a:rPr lang="it-IT" sz="2000" b="1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42% </a:t>
            </a:r>
            <a:r>
              <a:rPr lang="it-IT" sz="20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due volte a settimana.</a:t>
            </a:r>
          </a:p>
          <a:p>
            <a:r>
              <a:rPr lang="it-IT" sz="20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Il </a:t>
            </a:r>
            <a:r>
              <a:rPr lang="it-IT" sz="2000" b="1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10,8% </a:t>
            </a:r>
            <a:r>
              <a:rPr lang="it-IT" sz="20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si reca a scuola a piedi o in bicicletta.</a:t>
            </a:r>
          </a:p>
          <a:p>
            <a:r>
              <a:rPr lang="it-IT" sz="20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Il </a:t>
            </a:r>
            <a:r>
              <a:rPr lang="it-IT" sz="2000" b="1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20% </a:t>
            </a:r>
            <a:r>
              <a:rPr lang="it-IT" sz="20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pratica il gioco libero (movimento) 5-7 giorni a settimana per «almeno un’ora al giorno».</a:t>
            </a: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63" y="3774102"/>
            <a:ext cx="794138" cy="507343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1423010" y="3827718"/>
            <a:ext cx="2842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FF0000"/>
                </a:solidFill>
                <a:latin typeface="Berlin Sans FB Demi" panose="020E0802020502020306" pitchFamily="34" charset="0"/>
              </a:rPr>
              <a:t>30 %  - 39,3 %</a:t>
            </a:r>
          </a:p>
        </p:txBody>
      </p:sp>
      <p:pic>
        <p:nvPicPr>
          <p:cNvPr id="2" name="Elemento grafico 1">
            <a:extLst>
              <a:ext uri="{FF2B5EF4-FFF2-40B4-BE49-F238E27FC236}">
                <a16:creationId xmlns:a16="http://schemas.microsoft.com/office/drawing/2014/main" id="{786D4E14-94D5-6862-C69A-841143A2BB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30307" y="1980952"/>
            <a:ext cx="794138" cy="595604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B363945D-0066-B197-6009-591FCE70C44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9367" y="314728"/>
            <a:ext cx="1020139" cy="119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0656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31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ttangolo 8"/>
          <p:cNvSpPr/>
          <p:nvPr/>
        </p:nvSpPr>
        <p:spPr>
          <a:xfrm>
            <a:off x="2951429" y="193257"/>
            <a:ext cx="65690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63" b="1" dirty="0">
                <a:solidFill>
                  <a:srgbClr val="000000"/>
                </a:solidFill>
                <a:latin typeface="Candara" panose="020E0502030303020204" pitchFamily="34" charset="0"/>
              </a:rPr>
              <a:t>	</a:t>
            </a:r>
            <a:r>
              <a:rPr lang="it-IT" sz="2800" b="1" dirty="0">
                <a:solidFill>
                  <a:schemeClr val="accent6"/>
                </a:solidFill>
                <a:latin typeface="Berlin Sans FB Demi" panose="020E0802020502020306" pitchFamily="34" charset="0"/>
              </a:rPr>
              <a:t>SEDENTARIETÀ </a:t>
            </a:r>
            <a:endParaRPr lang="it-IT" sz="2800" dirty="0">
              <a:solidFill>
                <a:schemeClr val="accent6"/>
              </a:solidFill>
              <a:latin typeface="Berlin Sans FB Demi" panose="020E0802020502020306" pitchFamily="34" charset="0"/>
            </a:endParaRPr>
          </a:p>
          <a:p>
            <a:r>
              <a:rPr lang="it-IT" sz="2800" b="1" dirty="0">
                <a:solidFill>
                  <a:schemeClr val="accent6"/>
                </a:solidFill>
                <a:latin typeface="Berlin Sans FB Demi" panose="020E0802020502020306" pitchFamily="34" charset="0"/>
              </a:rPr>
              <a:t>(tempo trascorso davanti agli schermi)</a:t>
            </a:r>
            <a:endParaRPr lang="it-IT" sz="2800" dirty="0">
              <a:solidFill>
                <a:schemeClr val="accent6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643574" y="1889150"/>
            <a:ext cx="84914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Il </a:t>
            </a:r>
            <a:r>
              <a:rPr lang="it-IT" sz="2000" b="1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19,7% </a:t>
            </a:r>
            <a:r>
              <a:rPr lang="it-IT" sz="20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di bambine/i ha la TV nella propria camera da letto.</a:t>
            </a: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9436" y="3629025"/>
            <a:ext cx="2230374" cy="2048225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9206" y="3276712"/>
            <a:ext cx="4738619" cy="3079640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27" y="2482315"/>
            <a:ext cx="773313" cy="558792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1643574" y="2561656"/>
            <a:ext cx="1439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FF0000"/>
                </a:solidFill>
                <a:latin typeface="Berlin Sans FB Demi" panose="020E0802020502020306" pitchFamily="34" charset="0"/>
              </a:rPr>
              <a:t>41,5 %</a:t>
            </a:r>
          </a:p>
        </p:txBody>
      </p:sp>
      <p:pic>
        <p:nvPicPr>
          <p:cNvPr id="2" name="Elemento grafico 1">
            <a:extLst>
              <a:ext uri="{FF2B5EF4-FFF2-40B4-BE49-F238E27FC236}">
                <a16:creationId xmlns:a16="http://schemas.microsoft.com/office/drawing/2014/main" id="{1CDB0452-F2E2-DFE8-6E69-8846108B03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1527" y="1693656"/>
            <a:ext cx="794138" cy="595604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D7B88607-A224-4C14-8D82-5D2B1729417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9367" y="314728"/>
            <a:ext cx="1020139" cy="119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9832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32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ttangolo 8"/>
          <p:cNvSpPr/>
          <p:nvPr/>
        </p:nvSpPr>
        <p:spPr>
          <a:xfrm>
            <a:off x="2951429" y="193257"/>
            <a:ext cx="65153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63" b="1" dirty="0">
                <a:solidFill>
                  <a:srgbClr val="000000"/>
                </a:solidFill>
                <a:latin typeface="Candara" panose="020E0502030303020204" pitchFamily="34" charset="0"/>
              </a:rPr>
              <a:t>	</a:t>
            </a:r>
            <a:r>
              <a:rPr lang="it-IT" sz="2800" b="1" dirty="0">
                <a:solidFill>
                  <a:schemeClr val="accent6"/>
                </a:solidFill>
                <a:latin typeface="Berlin Sans FB Demi" panose="020E0802020502020306" pitchFamily="34" charset="0"/>
              </a:rPr>
              <a:t>SEDENTARIETÀ </a:t>
            </a:r>
            <a:endParaRPr lang="it-IT" sz="2800" dirty="0">
              <a:solidFill>
                <a:schemeClr val="accent6"/>
              </a:solidFill>
              <a:latin typeface="Berlin Sans FB Demi" panose="020E0802020502020306" pitchFamily="34" charset="0"/>
            </a:endParaRPr>
          </a:p>
          <a:p>
            <a:r>
              <a:rPr lang="it-IT" sz="2800" b="1" dirty="0">
                <a:solidFill>
                  <a:schemeClr val="accent6"/>
                </a:solidFill>
                <a:latin typeface="Berlin Sans FB Demi" panose="020E0802020502020306" pitchFamily="34" charset="0"/>
              </a:rPr>
              <a:t>(tempo trascorso davanti agli schermi)</a:t>
            </a:r>
            <a:endParaRPr lang="it-IT" sz="2800" dirty="0">
              <a:solidFill>
                <a:schemeClr val="accent6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509897" y="1714924"/>
            <a:ext cx="84914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Il </a:t>
            </a:r>
            <a:r>
              <a:rPr lang="it-IT" sz="2000" b="1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28,4% </a:t>
            </a:r>
            <a:r>
              <a:rPr lang="it-IT" sz="20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di bambine/i trascorre più di 2 ore al giorno davanti a TV e/o videogiochi/</a:t>
            </a:r>
            <a:r>
              <a:rPr lang="it-IT" sz="2000" dirty="0" err="1">
                <a:solidFill>
                  <a:schemeClr val="accent1"/>
                </a:solidFill>
                <a:latin typeface="Berlin Sans FB Demi" panose="020E0802020502020306" pitchFamily="34" charset="0"/>
              </a:rPr>
              <a:t>tablet</a:t>
            </a:r>
            <a:r>
              <a:rPr lang="it-IT" sz="20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/cellulare</a:t>
            </a: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9768" y="3860325"/>
            <a:ext cx="1921959" cy="1895252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73944" y="3345596"/>
            <a:ext cx="5092785" cy="2966692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23" y="2697546"/>
            <a:ext cx="781593" cy="492165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1511928" y="2725628"/>
            <a:ext cx="1439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FF0000"/>
                </a:solidFill>
                <a:latin typeface="Berlin Sans FB Demi" panose="020E0802020502020306" pitchFamily="34" charset="0"/>
              </a:rPr>
              <a:t>45,1 %</a:t>
            </a: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8451" y="4861832"/>
            <a:ext cx="1082038" cy="984280"/>
          </a:xfrm>
          <a:prstGeom prst="rect">
            <a:avLst/>
          </a:prstGeom>
        </p:spPr>
      </p:pic>
      <p:pic>
        <p:nvPicPr>
          <p:cNvPr id="2" name="Elemento grafico 1">
            <a:extLst>
              <a:ext uri="{FF2B5EF4-FFF2-40B4-BE49-F238E27FC236}">
                <a16:creationId xmlns:a16="http://schemas.microsoft.com/office/drawing/2014/main" id="{0DA8D0E5-7A7F-CB5A-4F79-12AC930ACA0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25630" y="1758873"/>
            <a:ext cx="794138" cy="595604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906F0BDC-CC41-CB90-EA1E-0DA688D7021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9367" y="314728"/>
            <a:ext cx="1020139" cy="119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8119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33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/>
          <p:cNvSpPr/>
          <p:nvPr/>
        </p:nvSpPr>
        <p:spPr>
          <a:xfrm>
            <a:off x="3204927" y="401605"/>
            <a:ext cx="46939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PERCEZIONE DELLE MADRI</a:t>
            </a:r>
            <a:endParaRPr lang="it-IT" sz="2800" dirty="0">
              <a:solidFill>
                <a:schemeClr val="accent1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3653911" y="1330479"/>
            <a:ext cx="33990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b="1" dirty="0">
                <a:solidFill>
                  <a:schemeClr val="accent6"/>
                </a:solidFill>
                <a:latin typeface="Berlin Sans FB Demi" panose="020E0802020502020306" pitchFamily="34" charset="0"/>
              </a:rPr>
              <a:t>Eccesso ponderale</a:t>
            </a:r>
            <a:endParaRPr lang="it-IT" sz="2800" dirty="0">
              <a:solidFill>
                <a:schemeClr val="accent6"/>
              </a:solidFill>
              <a:latin typeface="Berlin Sans FB Demi" panose="020E0802020502020306" pitchFamily="34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7415" y="3890771"/>
            <a:ext cx="1209387" cy="1942771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98" y="3011728"/>
            <a:ext cx="725719" cy="548725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1649506" y="2961451"/>
            <a:ext cx="38115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FF0000"/>
                </a:solidFill>
                <a:latin typeface="Berlin Sans FB Demi" panose="020E0802020502020306" pitchFamily="34" charset="0"/>
              </a:rPr>
              <a:t>45% eccesso</a:t>
            </a:r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2501" y="3203079"/>
            <a:ext cx="4820913" cy="2763545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6FE72B25-ED19-3590-92CD-409E930C3B2C}"/>
              </a:ext>
            </a:extLst>
          </p:cNvPr>
          <p:cNvSpPr txBox="1"/>
          <p:nvPr/>
        </p:nvSpPr>
        <p:spPr>
          <a:xfrm>
            <a:off x="1669177" y="2151094"/>
            <a:ext cx="67484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Il </a:t>
            </a:r>
            <a:r>
              <a:rPr lang="it-IT" sz="1800" b="1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68% </a:t>
            </a:r>
            <a:r>
              <a:rPr lang="it-IT" sz="18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di bambine/i in sovrappeso o con obesità è percepito dalla madre come normopeso.</a:t>
            </a:r>
          </a:p>
        </p:txBody>
      </p:sp>
      <p:pic>
        <p:nvPicPr>
          <p:cNvPr id="9" name="Elemento grafico 8">
            <a:extLst>
              <a:ext uri="{FF2B5EF4-FFF2-40B4-BE49-F238E27FC236}">
                <a16:creationId xmlns:a16="http://schemas.microsoft.com/office/drawing/2014/main" id="{CC831295-3A9C-A7C7-0AC1-0490A0C8889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5022" y="2151094"/>
            <a:ext cx="794138" cy="595604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9914C9B9-3951-7EA9-3358-899C2CC7529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9367" y="314728"/>
            <a:ext cx="1020139" cy="119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1328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34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/>
          <p:cNvSpPr/>
          <p:nvPr/>
        </p:nvSpPr>
        <p:spPr>
          <a:xfrm>
            <a:off x="3365684" y="329687"/>
            <a:ext cx="46939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PERCEZIONE DELLE MADRI</a:t>
            </a:r>
            <a:endParaRPr lang="it-IT" sz="2800" dirty="0">
              <a:solidFill>
                <a:schemeClr val="accent1"/>
              </a:solidFill>
              <a:latin typeface="Berlin Sans FB Demi" panose="020E0802020502020306" pitchFamily="34" charset="0"/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4277" y="3972502"/>
            <a:ext cx="1653015" cy="1768059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27" y="2916874"/>
            <a:ext cx="794138" cy="514389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1294277" y="2926061"/>
            <a:ext cx="14395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FF0000"/>
                </a:solidFill>
                <a:latin typeface="Berlin Sans FB Demi" panose="020E0802020502020306" pitchFamily="34" charset="0"/>
              </a:rPr>
              <a:t>73,0 %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1240494" y="1982459"/>
            <a:ext cx="85867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Tra le madri di bambine/i in sovrappeso o con obesità, il </a:t>
            </a:r>
            <a:r>
              <a:rPr lang="it-IT" sz="2000" b="1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72% </a:t>
            </a:r>
            <a:r>
              <a:rPr lang="it-IT" sz="20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pensa che la quantità di cibo assunta dal/dalla proprio/a figlio/a non sia eccessiva.</a:t>
            </a: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78894" y="3505465"/>
            <a:ext cx="5255143" cy="289822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9543B008-4E1F-7610-5E40-F5EC03F5C916}"/>
              </a:ext>
            </a:extLst>
          </p:cNvPr>
          <p:cNvSpPr txBox="1"/>
          <p:nvPr/>
        </p:nvSpPr>
        <p:spPr>
          <a:xfrm>
            <a:off x="3365684" y="1148653"/>
            <a:ext cx="4953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b="1" dirty="0">
                <a:solidFill>
                  <a:schemeClr val="accent6"/>
                </a:solidFill>
                <a:latin typeface="Berlin Sans FB Demi" panose="020E0802020502020306" pitchFamily="34" charset="0"/>
              </a:rPr>
              <a:t>Quantità di cibo</a:t>
            </a:r>
            <a:endParaRPr lang="it-IT" sz="2800" dirty="0">
              <a:solidFill>
                <a:schemeClr val="accent6"/>
              </a:solidFill>
              <a:latin typeface="Berlin Sans FB Demi" panose="020E0802020502020306" pitchFamily="34" charset="0"/>
            </a:endParaRPr>
          </a:p>
        </p:txBody>
      </p:sp>
      <p:pic>
        <p:nvPicPr>
          <p:cNvPr id="8" name="Elemento grafico 7">
            <a:extLst>
              <a:ext uri="{FF2B5EF4-FFF2-40B4-BE49-F238E27FC236}">
                <a16:creationId xmlns:a16="http://schemas.microsoft.com/office/drawing/2014/main" id="{56D7E6F8-6D42-5641-FA5E-CD8563019D0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94526" y="2038600"/>
            <a:ext cx="794138" cy="595604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1CE98C29-3ACA-83FD-78A0-6AC6FFDE6B3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9367" y="314728"/>
            <a:ext cx="1020139" cy="119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5447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35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/>
          <p:cNvSpPr/>
          <p:nvPr/>
        </p:nvSpPr>
        <p:spPr>
          <a:xfrm>
            <a:off x="3365684" y="466240"/>
            <a:ext cx="46939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PERCEZIONE DELLE MADRI</a:t>
            </a:r>
            <a:endParaRPr lang="it-IT" sz="2800" dirty="0">
              <a:solidFill>
                <a:schemeClr val="accent1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690030" y="1756606"/>
            <a:ext cx="71133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In un normale giorno feriale, i dati 2023 evidenziano che il </a:t>
            </a:r>
            <a:r>
              <a:rPr lang="it-IT" sz="2000" b="1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5% </a:t>
            </a:r>
            <a:r>
              <a:rPr lang="it-IT" sz="20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di bambine/i, secondo quanto riportato dai genitori, dorme meno di 9 ore.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7162" y="4085732"/>
            <a:ext cx="1630957" cy="1483606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90" y="3004153"/>
            <a:ext cx="794138" cy="490485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1690030" y="3017086"/>
            <a:ext cx="1439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FF0000"/>
                </a:solidFill>
                <a:latin typeface="Berlin Sans FB Demi" panose="020E0802020502020306" pitchFamily="34" charset="0"/>
              </a:rPr>
              <a:t>17,0 %</a:t>
            </a:r>
          </a:p>
        </p:txBody>
      </p:sp>
      <p:pic>
        <p:nvPicPr>
          <p:cNvPr id="2" name="Elemento grafico 1">
            <a:extLst>
              <a:ext uri="{FF2B5EF4-FFF2-40B4-BE49-F238E27FC236}">
                <a16:creationId xmlns:a16="http://schemas.microsoft.com/office/drawing/2014/main" id="{5A5B557E-346A-4781-9DBD-1CADEDA935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05590" y="1850342"/>
            <a:ext cx="794138" cy="595604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47EA183E-1540-CC54-AE11-3B36D8FD67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9367" y="314728"/>
            <a:ext cx="1020139" cy="119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7255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36</a:t>
            </a:fld>
            <a:endParaRPr lang="it-IT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879104" y="1981023"/>
            <a:ext cx="847841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rlin Sans FB Demi" panose="020E0802020502020306" pitchFamily="34" charset="0"/>
              </a:rPr>
              <a:t>Ricordatevi che la salute dei </a:t>
            </a:r>
            <a:r>
              <a:rPr lang="it-IT" sz="4800" b="1" u="sng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rlin Sans FB Demi" panose="020E0802020502020306" pitchFamily="34" charset="0"/>
              </a:rPr>
              <a:t>vostri</a:t>
            </a:r>
            <a:r>
              <a:rPr lang="it-IT" sz="4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rlin Sans FB Demi" panose="020E0802020502020306" pitchFamily="34" charset="0"/>
              </a:rPr>
              <a:t> bambini </a:t>
            </a:r>
          </a:p>
          <a:p>
            <a:pPr algn="ctr"/>
            <a:r>
              <a:rPr lang="it-IT" sz="4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rlin Sans FB Demi" panose="020E0802020502020306" pitchFamily="34" charset="0"/>
              </a:rPr>
              <a:t>è </a:t>
            </a:r>
          </a:p>
          <a:p>
            <a:pPr algn="ctr"/>
            <a:r>
              <a:rPr lang="it-IT" sz="4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rlin Sans FB Demi" panose="020E0802020502020306" pitchFamily="34" charset="0"/>
              </a:rPr>
              <a:t>nelle </a:t>
            </a:r>
            <a:r>
              <a:rPr lang="it-IT" sz="4800" b="1" u="sng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rlin Sans FB Demi" panose="020E0802020502020306" pitchFamily="34" charset="0"/>
              </a:rPr>
              <a:t>vostre</a:t>
            </a:r>
            <a:r>
              <a:rPr lang="it-IT" sz="4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erlin Sans FB Demi" panose="020E0802020502020306" pitchFamily="34" charset="0"/>
              </a:rPr>
              <a:t> mani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834281" y="5506158"/>
            <a:ext cx="23038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800" dirty="0">
                <a:solidFill>
                  <a:schemeClr val="accent1"/>
                </a:solidFill>
                <a:latin typeface="Berlin Sans FB Demi" panose="020E0802020502020306" pitchFamily="34" charset="0"/>
              </a:rPr>
              <a:t>GRAZIE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A5DD730-2A1A-BCD2-50CE-07C93E45C6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367" y="314728"/>
            <a:ext cx="1020139" cy="119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233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4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/>
          <p:cNvSpPr txBox="1"/>
          <p:nvPr/>
        </p:nvSpPr>
        <p:spPr>
          <a:xfrm>
            <a:off x="203441" y="795490"/>
            <a:ext cx="39467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Berlin Sans FB Demi" panose="020E0802020502020306" pitchFamily="34" charset="0"/>
              </a:rPr>
              <a:t>Bambini nati tra il 2022 e il 2023</a:t>
            </a:r>
          </a:p>
          <a:p>
            <a:pPr algn="ctr"/>
            <a:endParaRPr lang="it-IT" sz="2000" dirty="0">
              <a:solidFill>
                <a:schemeClr val="accent1">
                  <a:lumMod val="75000"/>
                </a:schemeClr>
              </a:solidFill>
              <a:latin typeface="Berlin Sans FB Demi" panose="020E0802020502020306" pitchFamily="34" charset="0"/>
            </a:endParaRPr>
          </a:p>
          <a:p>
            <a:pPr algn="ctr"/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Berlin Sans FB Demi" panose="020E0802020502020306" pitchFamily="34" charset="0"/>
              </a:rPr>
              <a:t>Nel 2022: 205 bambini</a:t>
            </a:r>
          </a:p>
          <a:p>
            <a:pPr algn="ctr"/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Berlin Sans FB Demi" panose="020E0802020502020306" pitchFamily="34" charset="0"/>
              </a:rPr>
              <a:t>Nel 2023: 191 bambini</a:t>
            </a:r>
          </a:p>
          <a:p>
            <a:pPr algn="ctr"/>
            <a:endParaRPr lang="it-IT" sz="2000" dirty="0">
              <a:solidFill>
                <a:schemeClr val="accent1">
                  <a:lumMod val="75000"/>
                </a:schemeClr>
              </a:solidFill>
              <a:latin typeface="Berlin Sans FB Demi" panose="020E0802020502020306" pitchFamily="34" charset="0"/>
            </a:endParaRPr>
          </a:p>
          <a:p>
            <a:pPr algn="ctr"/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Berlin Sans FB Demi" panose="020E0802020502020306" pitchFamily="34" charset="0"/>
              </a:rPr>
              <a:t>Totale 396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716" y="3126749"/>
            <a:ext cx="2998224" cy="2587508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1657" y="450292"/>
            <a:ext cx="5414360" cy="6088622"/>
          </a:xfrm>
          <a:prstGeom prst="rect">
            <a:avLst/>
          </a:prstGeom>
        </p:spPr>
      </p:pic>
      <p:cxnSp>
        <p:nvCxnSpPr>
          <p:cNvPr id="4" name="Connettore 1 3"/>
          <p:cNvCxnSpPr/>
          <p:nvPr/>
        </p:nvCxnSpPr>
        <p:spPr>
          <a:xfrm>
            <a:off x="6184900" y="1104900"/>
            <a:ext cx="5588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0056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5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1304" y="516047"/>
            <a:ext cx="6607884" cy="1379393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1303" y="2390115"/>
            <a:ext cx="6606644" cy="1412340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21303" y="4200021"/>
            <a:ext cx="6606644" cy="147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871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6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418" y="271490"/>
            <a:ext cx="7044873" cy="4829427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525" y="1945738"/>
            <a:ext cx="2547263" cy="1432836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66652" y="5459448"/>
            <a:ext cx="6038661" cy="1104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355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7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231E015D-7105-F915-0D8D-925AA7684E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7929" y="2778862"/>
            <a:ext cx="4530663" cy="2548498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2261" y="759989"/>
            <a:ext cx="8528365" cy="1197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133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8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8435" y="606273"/>
            <a:ext cx="7933786" cy="5233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08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6F03-3836-294A-82AB-F6AD5FCC3FDA}" type="slidenum">
              <a:rPr lang="it-IT" smtClean="0"/>
              <a:t>9</a:t>
            </a:fld>
            <a:endParaRPr lang="it-IT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638175" y="5936647"/>
            <a:ext cx="440523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47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endParaRPr kumimoji="0" lang="it-IT" altLang="it-IT" sz="9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eorgia" panose="02040502050405020303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lang="it-IT" altLang="it-IT" sz="900" b="1" dirty="0">
                <a:solidFill>
                  <a:srgbClr val="000000"/>
                </a:solidFill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AUTHORITY PER L’AUTORIZZAZIONE,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L’ACCREDITAMENTO E LA QUALITA’ DEI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SERVIZI SANITARI, SOCIO-SANITARI E </a:t>
            </a:r>
            <a:endParaRPr kumimoji="0" lang="it-IT" altLang="it-I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l"/>
              </a:tabLst>
            </a:pPr>
            <a:r>
              <a:rPr kumimoji="0" lang="it-IT" altLang="it-IT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        SOCIO-EDUCATIVI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RSMST_StilizzatoMotto_CMYK_Bl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67" y="6148930"/>
            <a:ext cx="400103" cy="52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E806FDD2-21D5-79D4-5E88-FF2BB034C0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7526" y="3040717"/>
            <a:ext cx="4662409" cy="3496807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3699" y="376117"/>
            <a:ext cx="7186236" cy="233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4700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2192</TotalTime>
  <Words>1288</Words>
  <Application>Microsoft Office PowerPoint</Application>
  <PresentationFormat>A4 (21x29,7 cm)</PresentationFormat>
  <Paragraphs>331</Paragraphs>
  <Slides>36</Slides>
  <Notes>36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36</vt:i4>
      </vt:variant>
    </vt:vector>
  </HeadingPairs>
  <TitlesOfParts>
    <vt:vector size="44" baseType="lpstr">
      <vt:lpstr>Arial</vt:lpstr>
      <vt:lpstr>Berlin Sans FB</vt:lpstr>
      <vt:lpstr>Berlin Sans FB Demi</vt:lpstr>
      <vt:lpstr>Calibri</vt:lpstr>
      <vt:lpstr>Calibri Light</vt:lpstr>
      <vt:lpstr>Candara</vt:lpstr>
      <vt:lpstr>Georgia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User1629</dc:creator>
  <cp:lastModifiedBy>Sabrina Villa</cp:lastModifiedBy>
  <cp:revision>109</cp:revision>
  <cp:lastPrinted>2023-02-13T11:06:37Z</cp:lastPrinted>
  <dcterms:created xsi:type="dcterms:W3CDTF">2022-11-03T17:32:30Z</dcterms:created>
  <dcterms:modified xsi:type="dcterms:W3CDTF">2025-04-07T07:38:06Z</dcterms:modified>
</cp:coreProperties>
</file>