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5"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12/18/2025</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923A1CC3-2375-41D4-9E03-427CAF2A4C1A}" type="datetimeFigureOut">
              <a:rPr lang="en-US" dirty="0"/>
              <a:t>12/18/2025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it-IT" smtClean="0"/>
              <a:t>Fare clic per modificare lo stile del titolo</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AFF16868-8199-4C2C-A5B1-63AEE139F88E}"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it-IT" smtClean="0"/>
              <a:t>Fare clic per modificare lo stile del titolo</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AAD9FF7F-6988-44CC-821B-644E70CD2F73}"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5C12C299-16B2-4475-990D-751901EACC14}"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12/18/2025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12/18/2025</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F34E6425-0181-43F2-84FC-787E803FD2F8}" type="datetimeFigureOut">
              <a:rPr lang="en-US" dirty="0"/>
              <a:t>12/18/2025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12/18/2025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12/18/2025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12/18/2025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12/18/2025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6E86A4C-8E40-4F87-A4F0-01A0687C5742}" type="datetimeFigureOut">
              <a:rPr lang="en-US" dirty="0"/>
              <a:t>12/18/2025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it-IT" smtClean="0"/>
              <a:t>Fare clic sull'icona per inserire un'immagine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35E72C73-2D91-4E12-BA25-F0AA0C03599B}" type="datetimeFigureOut">
              <a:rPr lang="en-US" dirty="0"/>
              <a:t>12/18/2025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12/18/2025</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54954" y="2099733"/>
            <a:ext cx="9767045" cy="2677648"/>
          </a:xfrm>
        </p:spPr>
        <p:txBody>
          <a:bodyPr/>
          <a:lstStyle/>
          <a:p>
            <a:pPr algn="ctr"/>
            <a:r>
              <a:rPr lang="it-IT" sz="4000" b="1" dirty="0"/>
              <a:t>REVISIONI AL CRS: IMPATTI SU DUE DILIGENCE E REPORTING</a:t>
            </a:r>
            <a:r>
              <a:rPr lang="it-IT" sz="4000" dirty="0"/>
              <a:t/>
            </a:r>
            <a:br>
              <a:rPr lang="it-IT" sz="4000" dirty="0"/>
            </a:br>
            <a:endParaRPr lang="it-IT" sz="4000" dirty="0"/>
          </a:p>
        </p:txBody>
      </p:sp>
      <p:sp>
        <p:nvSpPr>
          <p:cNvPr id="3" name="Sottotitolo 2"/>
          <p:cNvSpPr>
            <a:spLocks noGrp="1"/>
          </p:cNvSpPr>
          <p:nvPr>
            <p:ph type="subTitle" idx="1"/>
          </p:nvPr>
        </p:nvSpPr>
        <p:spPr/>
        <p:txBody>
          <a:bodyPr/>
          <a:lstStyle/>
          <a:p>
            <a:pPr algn="ctr"/>
            <a:r>
              <a:rPr lang="it-IT" dirty="0" smtClean="0"/>
              <a:t>Modifiche in vigore, a san marino, dal 1° gennaio 2026.</a:t>
            </a:r>
            <a:endParaRPr lang="it-IT" dirty="0"/>
          </a:p>
        </p:txBody>
      </p:sp>
    </p:spTree>
    <p:extLst>
      <p:ext uri="{BB962C8B-B14F-4D97-AF65-F5344CB8AC3E}">
        <p14:creationId xmlns:p14="http://schemas.microsoft.com/office/powerpoint/2010/main" val="1236416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smtClean="0"/>
              <a:t/>
            </a:r>
            <a:br>
              <a:rPr lang="it-IT" sz="2000" b="1" dirty="0" smtClean="0"/>
            </a:br>
            <a:r>
              <a:rPr lang="it-IT" sz="2000" b="1" dirty="0" smtClean="0"/>
              <a:t/>
            </a:r>
            <a:br>
              <a:rPr lang="it-IT" sz="2000" b="1" dirty="0" smtClean="0"/>
            </a:br>
            <a:r>
              <a:rPr lang="it-IT" sz="2000" b="1" dirty="0" smtClean="0"/>
              <a:t>REVISIONI AL CRS: IMPATTI SU DUE DILIGENCE E REPORTING</a:t>
            </a:r>
            <a:r>
              <a:rPr lang="it-IT" dirty="0"/>
              <a:t/>
            </a:r>
            <a:br>
              <a:rPr lang="it-IT" dirty="0"/>
            </a:br>
            <a:endParaRPr lang="it-IT" dirty="0"/>
          </a:p>
        </p:txBody>
      </p:sp>
      <p:sp>
        <p:nvSpPr>
          <p:cNvPr id="3" name="Segnaposto contenuto 2"/>
          <p:cNvSpPr>
            <a:spLocks noGrp="1"/>
          </p:cNvSpPr>
          <p:nvPr>
            <p:ph idx="1"/>
          </p:nvPr>
        </p:nvSpPr>
        <p:spPr>
          <a:xfrm>
            <a:off x="482600" y="2603500"/>
            <a:ext cx="11176000" cy="3416300"/>
          </a:xfrm>
        </p:spPr>
        <p:txBody>
          <a:bodyPr>
            <a:normAutofit fontScale="92500" lnSpcReduction="10000"/>
          </a:bodyPr>
          <a:lstStyle/>
          <a:p>
            <a:pPr marL="0" indent="0" algn="just">
              <a:buNone/>
            </a:pPr>
            <a:r>
              <a:rPr lang="it-IT" sz="3000" dirty="0"/>
              <a:t>Le revisioni al CRS (Common Reporting Standard) impattano significativamente sia l'ambito di applicazione, estendendolo ai nuovi prodotti digitali, sia la profondità delle informazioni richieste, con l'obiettivo di migliorare la qualità dei dati scambiati e chiudere eventuali lacune normative.</a:t>
            </a:r>
          </a:p>
          <a:p>
            <a:pPr marL="0" indent="0" algn="just">
              <a:buNone/>
            </a:pPr>
            <a:r>
              <a:rPr lang="it-IT" sz="3000" dirty="0"/>
              <a:t>Ecco in dettaglio come le modifiche influenzano gli obblighi di comunicazione e le procedure di due </a:t>
            </a:r>
            <a:r>
              <a:rPr lang="it-IT" sz="3000" dirty="0" err="1"/>
              <a:t>diligence</a:t>
            </a:r>
            <a:r>
              <a:rPr lang="it-IT" sz="3000" dirty="0"/>
              <a:t> (adeguata verifica).</a:t>
            </a:r>
          </a:p>
          <a:p>
            <a:endParaRPr lang="it-IT" dirty="0"/>
          </a:p>
        </p:txBody>
      </p:sp>
    </p:spTree>
    <p:extLst>
      <p:ext uri="{BB962C8B-B14F-4D97-AF65-F5344CB8AC3E}">
        <p14:creationId xmlns:p14="http://schemas.microsoft.com/office/powerpoint/2010/main" val="281059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t>REVISIONI AL CRS: IMPATTI SU DUE DILIGENCE E </a:t>
            </a:r>
            <a:r>
              <a:rPr lang="it-IT" sz="2000" b="1" dirty="0" smtClean="0"/>
              <a:t>REPORTING</a:t>
            </a:r>
            <a:endParaRPr lang="it-IT" sz="2000" dirty="0"/>
          </a:p>
        </p:txBody>
      </p:sp>
      <p:sp>
        <p:nvSpPr>
          <p:cNvPr id="3" name="Segnaposto contenuto 2"/>
          <p:cNvSpPr>
            <a:spLocks noGrp="1"/>
          </p:cNvSpPr>
          <p:nvPr>
            <p:ph idx="1"/>
          </p:nvPr>
        </p:nvSpPr>
        <p:spPr>
          <a:xfrm>
            <a:off x="482600" y="2603500"/>
            <a:ext cx="11163300" cy="3416300"/>
          </a:xfrm>
        </p:spPr>
        <p:txBody>
          <a:bodyPr>
            <a:normAutofit fontScale="85000" lnSpcReduction="10000"/>
          </a:bodyPr>
          <a:lstStyle/>
          <a:p>
            <a:pPr algn="just"/>
            <a:r>
              <a:rPr lang="it-IT" sz="2800" b="1" dirty="0"/>
              <a:t>1. Impatto sugli Obblighi di Comunicazione</a:t>
            </a:r>
          </a:p>
          <a:p>
            <a:pPr marL="0" indent="0" algn="just">
              <a:buNone/>
            </a:pPr>
            <a:r>
              <a:rPr lang="it-IT" sz="2800" dirty="0"/>
              <a:t>Le revisioni espandono la quantità e la tipologia di dati che le Istituzioni Finanziarie (IF) devono trasmettere alle autorità fiscali.</a:t>
            </a:r>
          </a:p>
          <a:p>
            <a:pPr marL="0" indent="0" algn="just">
              <a:buNone/>
            </a:pPr>
            <a:r>
              <a:rPr lang="it-IT" sz="2800" dirty="0"/>
              <a:t>• </a:t>
            </a:r>
            <a:r>
              <a:rPr lang="it-IT" sz="2800" u="sng" dirty="0"/>
              <a:t>Inclusione dei prodotti finanziari digitali</a:t>
            </a:r>
            <a:r>
              <a:rPr lang="it-IT" sz="2800" dirty="0"/>
              <a:t>: L'ambito di applicazione si estende ora ai prodotti specificati di moneta elettronica e alle valute digitali della banca centrale (CBDC), considerati funzionalmente simili ai conti bancari tradizionali. Inoltre, i derivati che fanno riferimento a cripto-attività e le entità di investimento che investono in cripto-attività rientrano ora negli obblighi di comunicazione.</a:t>
            </a:r>
          </a:p>
          <a:p>
            <a:endParaRPr lang="it-IT" dirty="0"/>
          </a:p>
        </p:txBody>
      </p:sp>
    </p:spTree>
    <p:extLst>
      <p:ext uri="{BB962C8B-B14F-4D97-AF65-F5344CB8AC3E}">
        <p14:creationId xmlns:p14="http://schemas.microsoft.com/office/powerpoint/2010/main" val="1705162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t>REVISIONI AL CRS: IMPATTI SU DUE DILIGENCE E </a:t>
            </a:r>
            <a:r>
              <a:rPr lang="it-IT" sz="2000" b="1" dirty="0" smtClean="0"/>
              <a:t>REPORTING</a:t>
            </a:r>
            <a:endParaRPr lang="it-IT" sz="2000" dirty="0"/>
          </a:p>
        </p:txBody>
      </p:sp>
      <p:sp>
        <p:nvSpPr>
          <p:cNvPr id="3" name="Segnaposto contenuto 2"/>
          <p:cNvSpPr>
            <a:spLocks noGrp="1"/>
          </p:cNvSpPr>
          <p:nvPr>
            <p:ph idx="1"/>
          </p:nvPr>
        </p:nvSpPr>
        <p:spPr>
          <a:xfrm>
            <a:off x="520700" y="2603500"/>
            <a:ext cx="11214100" cy="3416300"/>
          </a:xfrm>
        </p:spPr>
        <p:txBody>
          <a:bodyPr/>
          <a:lstStyle/>
          <a:p>
            <a:pPr marL="0" indent="0" algn="just">
              <a:buNone/>
            </a:pPr>
            <a:r>
              <a:rPr lang="it-IT" sz="2800" dirty="0"/>
              <a:t>• </a:t>
            </a:r>
            <a:r>
              <a:rPr lang="it-IT" sz="2800" u="sng" dirty="0"/>
              <a:t>Dettaglio informativo più approfondito</a:t>
            </a:r>
            <a:r>
              <a:rPr lang="it-IT" sz="2800" dirty="0"/>
              <a:t>: Le IF devono fornire informazioni molto più specifiche per consentire alle amministrazioni fiscali di contestualizzare i dati, tra cui:</a:t>
            </a:r>
          </a:p>
          <a:p>
            <a:pPr marL="0" indent="0" algn="just">
              <a:buNone/>
            </a:pPr>
            <a:r>
              <a:rPr lang="it-IT" sz="2800" dirty="0" smtClean="0"/>
              <a:t> </a:t>
            </a:r>
            <a:r>
              <a:rPr lang="it-IT" sz="2800" dirty="0"/>
              <a:t>- Il ruolo specifico svolto dalle persone che esercitano il controllo in relazione all'entità titolare del conto (es. se detengono il controllo per proprietà o per altra via) e dai detentori di quote nel capitale di rischio.</a:t>
            </a:r>
          </a:p>
          <a:p>
            <a:pPr marL="0" indent="0" algn="just">
              <a:buNone/>
            </a:pPr>
            <a:endParaRPr lang="it-IT" dirty="0"/>
          </a:p>
        </p:txBody>
      </p:sp>
    </p:spTree>
    <p:extLst>
      <p:ext uri="{BB962C8B-B14F-4D97-AF65-F5344CB8AC3E}">
        <p14:creationId xmlns:p14="http://schemas.microsoft.com/office/powerpoint/2010/main" val="212431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dirty="0"/>
              <a:t>REVISIONI AL CRS: IMPATTI SU DUE DILIGENCE E REPORTING</a:t>
            </a:r>
          </a:p>
        </p:txBody>
      </p:sp>
      <p:sp>
        <p:nvSpPr>
          <p:cNvPr id="3" name="Segnaposto contenuto 2"/>
          <p:cNvSpPr>
            <a:spLocks noGrp="1"/>
          </p:cNvSpPr>
          <p:nvPr>
            <p:ph idx="1"/>
          </p:nvPr>
        </p:nvSpPr>
        <p:spPr>
          <a:xfrm>
            <a:off x="571500" y="2603500"/>
            <a:ext cx="11061700" cy="3416300"/>
          </a:xfrm>
        </p:spPr>
        <p:txBody>
          <a:bodyPr/>
          <a:lstStyle/>
          <a:p>
            <a:pPr marL="0" indent="0" algn="just">
              <a:buNone/>
            </a:pPr>
            <a:r>
              <a:rPr lang="it-IT" sz="2500" dirty="0"/>
              <a:t>- La distinzione se il conto è preesistente o nuovo e la conferma se è stata ottenuta un'autocertificazione valida.</a:t>
            </a:r>
          </a:p>
          <a:p>
            <a:pPr marL="0" indent="0" algn="just">
              <a:buNone/>
            </a:pPr>
            <a:r>
              <a:rPr lang="it-IT" sz="2500" dirty="0"/>
              <a:t>- L'indicazione se il conto è un conto congiunto e il numero dei cointestatari, per permettere una corretta attribuzione dei redditi e dei saldi.</a:t>
            </a:r>
          </a:p>
          <a:p>
            <a:pPr marL="0" indent="0" algn="just">
              <a:buNone/>
            </a:pPr>
            <a:r>
              <a:rPr lang="it-IT" sz="2500" dirty="0"/>
              <a:t>- La tipologia specifica di conto finanziario (es. conto di deposito, conto di custodia, ecc</a:t>
            </a:r>
            <a:r>
              <a:rPr lang="it-IT" sz="2500" dirty="0" smtClean="0"/>
              <a:t>.).</a:t>
            </a:r>
            <a:endParaRPr lang="it-IT" sz="2500" dirty="0"/>
          </a:p>
          <a:p>
            <a:pPr marL="0" indent="0">
              <a:buNone/>
            </a:pPr>
            <a:endParaRPr lang="it-IT" dirty="0"/>
          </a:p>
        </p:txBody>
      </p:sp>
    </p:spTree>
    <p:extLst>
      <p:ext uri="{BB962C8B-B14F-4D97-AF65-F5344CB8AC3E}">
        <p14:creationId xmlns:p14="http://schemas.microsoft.com/office/powerpoint/2010/main" val="3780638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t>REVISIONI AL CRS: IMPATTI SU DUE DILIGENCE E REPORTING</a:t>
            </a:r>
            <a:endParaRPr lang="it-IT" sz="2000" dirty="0"/>
          </a:p>
        </p:txBody>
      </p:sp>
      <p:sp>
        <p:nvSpPr>
          <p:cNvPr id="3" name="Segnaposto contenuto 2"/>
          <p:cNvSpPr>
            <a:spLocks noGrp="1"/>
          </p:cNvSpPr>
          <p:nvPr>
            <p:ph idx="1"/>
          </p:nvPr>
        </p:nvSpPr>
        <p:spPr>
          <a:xfrm>
            <a:off x="520700" y="2603500"/>
            <a:ext cx="11087100" cy="3530600"/>
          </a:xfrm>
        </p:spPr>
        <p:txBody>
          <a:bodyPr>
            <a:noAutofit/>
          </a:bodyPr>
          <a:lstStyle/>
          <a:p>
            <a:pPr marL="0" indent="0" algn="just">
              <a:buNone/>
            </a:pPr>
            <a:r>
              <a:rPr lang="it-IT" sz="2200" dirty="0"/>
              <a:t>• </a:t>
            </a:r>
            <a:r>
              <a:rPr lang="it-IT" sz="2200" u="sng" dirty="0"/>
              <a:t>Gestione della doppia residenza</a:t>
            </a:r>
            <a:r>
              <a:rPr lang="it-IT" sz="2200" dirty="0"/>
              <a:t>: In caso di titolari di conto con doppia residenza fiscale, non è più consentito utilizzare le regole dirimenti (</a:t>
            </a:r>
            <a:r>
              <a:rPr lang="it-IT" sz="2200" dirty="0" err="1"/>
              <a:t>tie-breaker</a:t>
            </a:r>
            <a:r>
              <a:rPr lang="it-IT" sz="2200" dirty="0"/>
              <a:t> </a:t>
            </a:r>
            <a:r>
              <a:rPr lang="it-IT" sz="2200" dirty="0" err="1"/>
              <a:t>rules</a:t>
            </a:r>
            <a:r>
              <a:rPr lang="it-IT" sz="2200" dirty="0"/>
              <a:t>) delle convenzioni fiscali per limitare la comunicazione a una sola giurisdizione ai fini dell'autocertificazione. Devono essere comunicate tutte le giurisdizioni di residenza fiscale</a:t>
            </a:r>
            <a:r>
              <a:rPr lang="it-IT" sz="2200" dirty="0" smtClean="0"/>
              <a:t>.</a:t>
            </a:r>
          </a:p>
          <a:p>
            <a:pPr marL="0" indent="0" algn="just">
              <a:buNone/>
            </a:pPr>
            <a:r>
              <a:rPr lang="it-IT" sz="2200" dirty="0"/>
              <a:t>• </a:t>
            </a:r>
            <a:r>
              <a:rPr lang="it-IT" sz="2200" u="sng" dirty="0"/>
              <a:t>Nuove categorie di esclusione</a:t>
            </a:r>
            <a:r>
              <a:rPr lang="it-IT" sz="2200" dirty="0"/>
              <a:t>: Vengono introdotti esoneri specifici per evitare oneri eccessivi, come la qualifica di "conti esclusi" per i conti di conferimento di capitale (usati temporaneamente per la costituzione di società) e una nuova categoria opzionale di Istituzione Finanziaria non tenuta alla comunicazione per le entità senza scopo di lucro effettive.</a:t>
            </a:r>
          </a:p>
        </p:txBody>
      </p:sp>
    </p:spTree>
    <p:extLst>
      <p:ext uri="{BB962C8B-B14F-4D97-AF65-F5344CB8AC3E}">
        <p14:creationId xmlns:p14="http://schemas.microsoft.com/office/powerpoint/2010/main" val="1034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t>REVISIONI AL CRS: IMPATTI SU DUE DILIGENCE E </a:t>
            </a:r>
            <a:r>
              <a:rPr lang="it-IT" sz="2000" b="1" dirty="0" smtClean="0"/>
              <a:t>REPORTING</a:t>
            </a:r>
            <a:endParaRPr lang="it-IT" sz="2000" dirty="0"/>
          </a:p>
        </p:txBody>
      </p:sp>
      <p:sp>
        <p:nvSpPr>
          <p:cNvPr id="3" name="Segnaposto contenuto 2"/>
          <p:cNvSpPr>
            <a:spLocks noGrp="1"/>
          </p:cNvSpPr>
          <p:nvPr>
            <p:ph idx="1"/>
          </p:nvPr>
        </p:nvSpPr>
        <p:spPr>
          <a:xfrm>
            <a:off x="508000" y="2603500"/>
            <a:ext cx="11176000" cy="3416300"/>
          </a:xfrm>
        </p:spPr>
        <p:txBody>
          <a:bodyPr>
            <a:normAutofit fontScale="92500"/>
          </a:bodyPr>
          <a:lstStyle/>
          <a:p>
            <a:pPr algn="just"/>
            <a:r>
              <a:rPr lang="it-IT" sz="2500" b="1" dirty="0"/>
              <a:t>2. Impatto sulle Procedure di Due </a:t>
            </a:r>
            <a:r>
              <a:rPr lang="it-IT" sz="2500" b="1" dirty="0" err="1"/>
              <a:t>Diligence</a:t>
            </a:r>
            <a:r>
              <a:rPr lang="it-IT" sz="2500" b="1" dirty="0"/>
              <a:t> (Adeguata Verifica)</a:t>
            </a:r>
          </a:p>
          <a:p>
            <a:pPr marL="0" indent="0" algn="just">
              <a:buNone/>
            </a:pPr>
            <a:r>
              <a:rPr lang="it-IT" sz="2500" dirty="0"/>
              <a:t>Le procedure per identificare i titolari dei conti e le persone che esercitano il controllo sono state rafforzate e adattate alle nuove tecnologie.</a:t>
            </a:r>
          </a:p>
          <a:p>
            <a:pPr marL="0" indent="0" algn="just">
              <a:buNone/>
            </a:pPr>
            <a:r>
              <a:rPr lang="it-IT" sz="2500" dirty="0"/>
              <a:t>• </a:t>
            </a:r>
            <a:r>
              <a:rPr lang="it-IT" sz="2500" u="sng" dirty="0"/>
              <a:t>Copertura delle Cripto-attività</a:t>
            </a:r>
            <a:r>
              <a:rPr lang="it-IT" sz="2500" dirty="0"/>
              <a:t>: La definizione di "attività finanziaria" e di "entità di investimento" è stata ampliata per includere le cripto-attività. Ciò obbliga le IF ad applicare le procedure di adeguata verifica anche ai clienti che operano o detengono tali </a:t>
            </a:r>
            <a:r>
              <a:rPr lang="it-IT" sz="2500" dirty="0" err="1"/>
              <a:t>asset</a:t>
            </a:r>
            <a:r>
              <a:rPr lang="it-IT" sz="2500" dirty="0"/>
              <a:t>, garantendo coerenza con i prodotti finanziari tradizionali.</a:t>
            </a:r>
          </a:p>
          <a:p>
            <a:endParaRPr lang="it-IT" dirty="0"/>
          </a:p>
        </p:txBody>
      </p:sp>
    </p:spTree>
    <p:extLst>
      <p:ext uri="{BB962C8B-B14F-4D97-AF65-F5344CB8AC3E}">
        <p14:creationId xmlns:p14="http://schemas.microsoft.com/office/powerpoint/2010/main" val="3625838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solidFill>
                  <a:srgbClr val="EBEBEB"/>
                </a:solidFill>
              </a:rPr>
              <a:t>REVISIONI AL CRS: IMPATTI SU DUE DILIGENCE E REPORTING</a:t>
            </a:r>
            <a:endParaRPr lang="it-IT" dirty="0"/>
          </a:p>
        </p:txBody>
      </p:sp>
      <p:sp>
        <p:nvSpPr>
          <p:cNvPr id="3" name="Segnaposto contenuto 2"/>
          <p:cNvSpPr>
            <a:spLocks noGrp="1"/>
          </p:cNvSpPr>
          <p:nvPr>
            <p:ph idx="1"/>
          </p:nvPr>
        </p:nvSpPr>
        <p:spPr>
          <a:xfrm>
            <a:off x="482600" y="2603500"/>
            <a:ext cx="11150600" cy="3416300"/>
          </a:xfrm>
        </p:spPr>
        <p:txBody>
          <a:bodyPr/>
          <a:lstStyle/>
          <a:p>
            <a:pPr marL="0" indent="0" algn="just">
              <a:buNone/>
            </a:pPr>
            <a:r>
              <a:rPr lang="it-IT" sz="2400" dirty="0"/>
              <a:t>• </a:t>
            </a:r>
            <a:r>
              <a:rPr lang="it-IT" sz="2400" u="sng" dirty="0"/>
              <a:t>Rafforzamento dei requisiti AML/KYC</a:t>
            </a:r>
            <a:r>
              <a:rPr lang="it-IT" sz="2400" dirty="0"/>
              <a:t>:</a:t>
            </a:r>
          </a:p>
          <a:p>
            <a:pPr marL="0" indent="0" algn="just">
              <a:buNone/>
            </a:pPr>
            <a:r>
              <a:rPr lang="it-IT" sz="2400" dirty="0" smtClean="0"/>
              <a:t>◦ </a:t>
            </a:r>
            <a:r>
              <a:rPr lang="it-IT" sz="2400" dirty="0"/>
              <a:t>Per i nuovi conti di entità, le IF possono basarsi sulle informazioni AML/KYC (antiriciclaggio) per determinare le persone che esercitano il controllo solo se tali procedure sono conformi alle Raccomandazioni del GAFI del 2012 (o sostanzialmente simili).</a:t>
            </a:r>
          </a:p>
          <a:p>
            <a:pPr marL="0" indent="0" algn="just">
              <a:buNone/>
            </a:pPr>
            <a:r>
              <a:rPr lang="it-IT" sz="2400" dirty="0" smtClean="0"/>
              <a:t>◦ </a:t>
            </a:r>
            <a:r>
              <a:rPr lang="it-IT" sz="2400" dirty="0"/>
              <a:t>In linea con gli standard GAFI, viene introdotta un'esclusione dall'obbligo di identificare i beneficiari effettivi per le società quotate in borsa già soggette a requisiti di trasparenza adeguati.</a:t>
            </a:r>
          </a:p>
          <a:p>
            <a:endParaRPr lang="it-IT" dirty="0"/>
          </a:p>
        </p:txBody>
      </p:sp>
    </p:spTree>
    <p:extLst>
      <p:ext uri="{BB962C8B-B14F-4D97-AF65-F5344CB8AC3E}">
        <p14:creationId xmlns:p14="http://schemas.microsoft.com/office/powerpoint/2010/main" val="3116344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000" b="1" dirty="0">
                <a:solidFill>
                  <a:srgbClr val="EBEBEB"/>
                </a:solidFill>
              </a:rPr>
              <a:t>REVISIONI AL CRS: IMPATTI SU DUE DILIGENCE E REPORTING</a:t>
            </a:r>
            <a:endParaRPr lang="it-IT" dirty="0"/>
          </a:p>
        </p:txBody>
      </p:sp>
      <p:sp>
        <p:nvSpPr>
          <p:cNvPr id="3" name="Segnaposto contenuto 2"/>
          <p:cNvSpPr>
            <a:spLocks noGrp="1"/>
          </p:cNvSpPr>
          <p:nvPr>
            <p:ph idx="1"/>
          </p:nvPr>
        </p:nvSpPr>
        <p:spPr>
          <a:xfrm>
            <a:off x="482600" y="2603500"/>
            <a:ext cx="11226800" cy="3416300"/>
          </a:xfrm>
        </p:spPr>
        <p:txBody>
          <a:bodyPr>
            <a:noAutofit/>
          </a:bodyPr>
          <a:lstStyle/>
          <a:p>
            <a:pPr marL="0" indent="0" algn="just">
              <a:buNone/>
            </a:pPr>
            <a:r>
              <a:rPr lang="it-IT" sz="2400" dirty="0"/>
              <a:t>• </a:t>
            </a:r>
            <a:r>
              <a:rPr lang="it-IT" sz="2400" u="sng" dirty="0"/>
              <a:t>Gestione rigorosa delle Autocertificazioni</a:t>
            </a:r>
            <a:r>
              <a:rPr lang="it-IT" sz="2400" dirty="0" smtClean="0"/>
              <a:t>:</a:t>
            </a:r>
          </a:p>
          <a:p>
            <a:pPr marL="0" indent="0" algn="just">
              <a:buNone/>
            </a:pPr>
            <a:r>
              <a:rPr lang="it-IT" sz="2400" dirty="0"/>
              <a:t> ◦ Programmi CBI/RBI (programmi di concessione di residenze o cittadinanze per investimento): Nel valutare la ragionevolezza delle autocertificazioni, le IF devono tenere conto delle linee guida dell'OCSE sui programmi di cittadinanza o residenza tramite investimento (CBI/RBI) ad alto rischio, che potrebbero essere usati per eludere il CRS. Se un cliente dichiara residenza in una giurisdizione a rischio, l'IF deve porre ulteriori domande per confermare la residenza fiscale effettiva.</a:t>
            </a:r>
          </a:p>
        </p:txBody>
      </p:sp>
    </p:spTree>
    <p:extLst>
      <p:ext uri="{BB962C8B-B14F-4D97-AF65-F5344CB8AC3E}">
        <p14:creationId xmlns:p14="http://schemas.microsoft.com/office/powerpoint/2010/main" val="39332826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riunioni ione">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Sala riunioni ione</Template>
  <TotalTime>31</TotalTime>
  <Words>756</Words>
  <Application>Microsoft Office PowerPoint</Application>
  <PresentationFormat>Widescreen</PresentationFormat>
  <Paragraphs>30</Paragraphs>
  <Slides>9</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9</vt:i4>
      </vt:variant>
    </vt:vector>
  </HeadingPairs>
  <TitlesOfParts>
    <vt:vector size="13" baseType="lpstr">
      <vt:lpstr>Arial</vt:lpstr>
      <vt:lpstr>Century Gothic</vt:lpstr>
      <vt:lpstr>Wingdings 3</vt:lpstr>
      <vt:lpstr>Sala riunioni ione</vt:lpstr>
      <vt:lpstr>REVISIONI AL CRS: IMPATTI SU DUE DILIGENCE E REPORTING </vt:lpstr>
      <vt:lpstr>  REVISIONI AL CRS: IMPATTI SU DUE DILIGENCE E REPORTING </vt:lpstr>
      <vt:lpstr>REVISIONI AL CRS: IMPATTI SU DUE DILIGENCE E REPORTING</vt:lpstr>
      <vt:lpstr>REVISIONI AL CRS: IMPATTI SU DUE DILIGENCE E REPORTING</vt:lpstr>
      <vt:lpstr>REVISIONI AL CRS: IMPATTI SU DUE DILIGENCE E REPORTING</vt:lpstr>
      <vt:lpstr>REVISIONI AL CRS: IMPATTI SU DUE DILIGENCE E REPORTING</vt:lpstr>
      <vt:lpstr>REVISIONI AL CRS: IMPATTI SU DUE DILIGENCE E REPORTING</vt:lpstr>
      <vt:lpstr>REVISIONI AL CRS: IMPATTI SU DUE DILIGENCE E REPORTING</vt:lpstr>
      <vt:lpstr>REVISIONI AL CRS: IMPATTI SU DUE DILIGENCE E REPORTING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REVISIONI AL CRS: IMPATTI SU DUE DILIGENCE E REPORTING</dc:title>
  <dc:creator>stefania meloni</dc:creator>
  <cp:lastModifiedBy>stefania meloni</cp:lastModifiedBy>
  <cp:revision>8</cp:revision>
  <dcterms:created xsi:type="dcterms:W3CDTF">2025-12-18T16:01:32Z</dcterms:created>
  <dcterms:modified xsi:type="dcterms:W3CDTF">2025-12-18T16:33:08Z</dcterms:modified>
</cp:coreProperties>
</file>