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57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61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62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63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67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68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3"/>
  </p:notesMasterIdLst>
  <p:sldIdLst>
    <p:sldId id="286" r:id="rId2"/>
    <p:sldId id="287" r:id="rId3"/>
    <p:sldId id="288" r:id="rId4"/>
    <p:sldId id="314" r:id="rId5"/>
    <p:sldId id="302" r:id="rId6"/>
    <p:sldId id="458" r:id="rId7"/>
    <p:sldId id="409" r:id="rId8"/>
    <p:sldId id="417" r:id="rId9"/>
    <p:sldId id="289" r:id="rId10"/>
    <p:sldId id="407" r:id="rId11"/>
    <p:sldId id="310" r:id="rId12"/>
    <p:sldId id="311" r:id="rId13"/>
    <p:sldId id="367" r:id="rId14"/>
    <p:sldId id="312" r:id="rId15"/>
    <p:sldId id="313" r:id="rId16"/>
    <p:sldId id="374" r:id="rId17"/>
    <p:sldId id="449" r:id="rId18"/>
    <p:sldId id="273" r:id="rId19"/>
    <p:sldId id="337" r:id="rId20"/>
    <p:sldId id="447" r:id="rId21"/>
    <p:sldId id="416" r:id="rId22"/>
    <p:sldId id="277" r:id="rId23"/>
    <p:sldId id="412" r:id="rId24"/>
    <p:sldId id="411" r:id="rId25"/>
    <p:sldId id="342" r:id="rId26"/>
    <p:sldId id="400" r:id="rId27"/>
    <p:sldId id="418" r:id="rId28"/>
    <p:sldId id="353" r:id="rId29"/>
    <p:sldId id="339" r:id="rId30"/>
    <p:sldId id="354" r:id="rId31"/>
    <p:sldId id="355" r:id="rId32"/>
    <p:sldId id="375" r:id="rId33"/>
    <p:sldId id="308" r:id="rId34"/>
    <p:sldId id="413" r:id="rId35"/>
    <p:sldId id="419" r:id="rId36"/>
    <p:sldId id="347" r:id="rId37"/>
    <p:sldId id="423" r:id="rId38"/>
    <p:sldId id="350" r:id="rId39"/>
    <p:sldId id="433" r:id="rId40"/>
    <p:sldId id="422" r:id="rId41"/>
    <p:sldId id="427" r:id="rId42"/>
    <p:sldId id="420" r:id="rId43"/>
    <p:sldId id="387" r:id="rId44"/>
    <p:sldId id="388" r:id="rId45"/>
    <p:sldId id="330" r:id="rId46"/>
    <p:sldId id="431" r:id="rId47"/>
    <p:sldId id="428" r:id="rId48"/>
    <p:sldId id="432" r:id="rId49"/>
    <p:sldId id="445" r:id="rId50"/>
    <p:sldId id="452" r:id="rId51"/>
    <p:sldId id="451" r:id="rId52"/>
    <p:sldId id="257" r:id="rId53"/>
    <p:sldId id="269" r:id="rId54"/>
    <p:sldId id="370" r:id="rId55"/>
    <p:sldId id="456" r:id="rId56"/>
    <p:sldId id="454" r:id="rId57"/>
    <p:sldId id="442" r:id="rId58"/>
    <p:sldId id="441" r:id="rId59"/>
    <p:sldId id="434" r:id="rId60"/>
    <p:sldId id="439" r:id="rId61"/>
    <p:sldId id="435" r:id="rId62"/>
    <p:sldId id="436" r:id="rId63"/>
    <p:sldId id="453" r:id="rId64"/>
    <p:sldId id="448" r:id="rId65"/>
    <p:sldId id="343" r:id="rId66"/>
    <p:sldId id="455" r:id="rId67"/>
    <p:sldId id="444" r:id="rId68"/>
    <p:sldId id="443" r:id="rId69"/>
    <p:sldId id="410" r:id="rId70"/>
    <p:sldId id="397" r:id="rId71"/>
    <p:sldId id="457" r:id="rId72"/>
  </p:sldIdLst>
  <p:sldSz cx="9906000" cy="6858000" type="A4"/>
  <p:notesSz cx="6799263" cy="9929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B8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2"/>
    <p:restoredTop sz="94687"/>
  </p:normalViewPr>
  <p:slideViewPr>
    <p:cSldViewPr snapToGrid="0" snapToObjects="1">
      <p:cViewPr varScale="1">
        <p:scale>
          <a:sx n="106" d="100"/>
          <a:sy n="106" d="100"/>
        </p:scale>
        <p:origin x="128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3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4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9.8740880400032788E-2"/>
          <c:y val="6.3871465071895256E-2"/>
          <c:w val="0.90125911959996718"/>
          <c:h val="0.792451152873013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Foglio1!$D$4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Foglio1!$C$5:$C$6</c:f>
              <c:numCache>
                <c:formatCode>General</c:formatCode>
                <c:ptCount val="2"/>
                <c:pt idx="0">
                  <c:v>2010</c:v>
                </c:pt>
                <c:pt idx="1">
                  <c:v>2023</c:v>
                </c:pt>
              </c:numCache>
            </c:numRef>
          </c:cat>
          <c:val>
            <c:numRef>
              <c:f>Foglio1!$D$5:$D$6</c:f>
              <c:numCache>
                <c:formatCode>General</c:formatCode>
                <c:ptCount val="2"/>
                <c:pt idx="0">
                  <c:v>10.51</c:v>
                </c:pt>
                <c:pt idx="1">
                  <c:v>6.01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5B-41EC-A75A-948BF49714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3718424"/>
        <c:axId val="333720776"/>
      </c:barChart>
      <c:catAx>
        <c:axId val="333718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33720776"/>
        <c:crosses val="autoZero"/>
        <c:auto val="1"/>
        <c:lblAlgn val="ctr"/>
        <c:lblOffset val="100"/>
        <c:noMultiLvlLbl val="0"/>
      </c:catAx>
      <c:valAx>
        <c:axId val="33372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33718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>
                <a:solidFill>
                  <a:sysClr val="windowText" lastClr="000000"/>
                </a:solidFill>
              </a:rPr>
              <a:t>Principali reparti di spesa fuori territorio - anno 2023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2253601503457302"/>
          <c:y val="0.16511137897027287"/>
          <c:w val="0.82213783674394991"/>
          <c:h val="0.80573023799460453"/>
        </c:manualLayout>
      </c:layout>
      <c:barChart>
        <c:barDir val="bar"/>
        <c:grouping val="clustered"/>
        <c:varyColors val="0"/>
        <c:ser>
          <c:idx val="5"/>
          <c:order val="0"/>
          <c:tx>
            <c:strRef>
              <c:f>'prestazioni fuori territorio'!$H$257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314-4B92-A5B5-1BF0332E92F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314-4B92-A5B5-1BF0332E92F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314-4B92-A5B5-1BF0332E92F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314-4B92-A5B5-1BF0332E92F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6314-4B92-A5B5-1BF0332E92F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6314-4B92-A5B5-1BF0332E92F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6314-4B92-A5B5-1BF0332E92F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6314-4B92-A5B5-1BF0332E92F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6314-4B92-A5B5-1BF0332E92F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'prestazioni fuori territorio'!$B$259:$B$267</c:f>
              <c:strCache>
                <c:ptCount val="9"/>
                <c:pt idx="0">
                  <c:v>Cardiologia </c:v>
                </c:pt>
                <c:pt idx="1">
                  <c:v>Ematologia</c:v>
                </c:pt>
                <c:pt idx="2">
                  <c:v>Fisioterapia</c:v>
                </c:pt>
                <c:pt idx="3">
                  <c:v>Genetica</c:v>
                </c:pt>
                <c:pt idx="4">
                  <c:v>Medicina Nucleare</c:v>
                </c:pt>
                <c:pt idx="5">
                  <c:v>Neurochirurgia</c:v>
                </c:pt>
                <c:pt idx="6">
                  <c:v>Radioterapia</c:v>
                </c:pt>
                <c:pt idx="7">
                  <c:v>Recupero Sociale</c:v>
                </c:pt>
                <c:pt idx="8">
                  <c:v>Riabilitazione</c:v>
                </c:pt>
              </c:strCache>
            </c:strRef>
          </c:cat>
          <c:val>
            <c:numRef>
              <c:f>'prestazioni fuori territorio'!$H$259:$H$267</c:f>
              <c:numCache>
                <c:formatCode>[$€-2]\ #,##0.00;[Red]\-[$€-2]\ #,##0.00</c:formatCode>
                <c:ptCount val="9"/>
                <c:pt idx="0">
                  <c:v>863143.02</c:v>
                </c:pt>
                <c:pt idx="1">
                  <c:v>304777.09999999998</c:v>
                </c:pt>
                <c:pt idx="2">
                  <c:v>441298.48</c:v>
                </c:pt>
                <c:pt idx="3">
                  <c:v>235235.13</c:v>
                </c:pt>
                <c:pt idx="4">
                  <c:v>492359.83</c:v>
                </c:pt>
                <c:pt idx="5">
                  <c:v>521820.05</c:v>
                </c:pt>
                <c:pt idx="6">
                  <c:v>434777.68</c:v>
                </c:pt>
                <c:pt idx="7">
                  <c:v>1360345.69</c:v>
                </c:pt>
                <c:pt idx="8">
                  <c:v>377837.96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6314-4B92-A5B5-1BF0332E92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19592960"/>
        <c:axId val="419590216"/>
      </c:barChart>
      <c:catAx>
        <c:axId val="4195929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9590216"/>
        <c:crosses val="autoZero"/>
        <c:auto val="1"/>
        <c:lblAlgn val="ctr"/>
        <c:lblOffset val="100"/>
        <c:noMultiLvlLbl val="0"/>
      </c:catAx>
      <c:valAx>
        <c:axId val="4195902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€-2]\ #,##0.00;[Red]\-[$€-2]\ 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9592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it-IT" dirty="0">
                <a:solidFill>
                  <a:sysClr val="windowText" lastClr="000000"/>
                </a:solidFill>
              </a:rPr>
              <a:t>Spesa farmaceutica per ricette e per </a:t>
            </a:r>
            <a:r>
              <a:rPr lang="it-IT" dirty="0" err="1" smtClean="0">
                <a:solidFill>
                  <a:sysClr val="windowText" lastClr="000000"/>
                </a:solidFill>
              </a:rPr>
              <a:t>ospedalE</a:t>
            </a:r>
            <a:endParaRPr lang="it-IT" dirty="0">
              <a:solidFill>
                <a:sysClr val="windowText" lastClr="000000"/>
              </a:solidFill>
            </a:endParaRPr>
          </a:p>
          <a:p>
            <a:pPr>
              <a:defRPr>
                <a:solidFill>
                  <a:sysClr val="windowText" lastClr="000000"/>
                </a:solidFill>
              </a:defRPr>
            </a:pPr>
            <a:r>
              <a:rPr lang="it-IT" dirty="0">
                <a:solidFill>
                  <a:sysClr val="windowText" lastClr="000000"/>
                </a:solidFill>
              </a:rPr>
              <a:t> periodo 2017-2023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1.7275223619546403E-2"/>
          <c:y val="0.21049488679418563"/>
          <c:w val="0.96544955276090716"/>
          <c:h val="0.631915531466333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'spesa sanitaria farmaceutica'!$M$1</c:f>
              <c:strCache>
                <c:ptCount val="1"/>
                <c:pt idx="0">
                  <c:v>Spesa farmaceutica per ricette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'spesa sanitaria farmaceutica'!$L$2:$L$8</c:f>
              <c:strCach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strCache>
            </c:strRef>
          </c:cat>
          <c:val>
            <c:numRef>
              <c:f>'spesa sanitaria farmaceutica'!$M$2:$M$8</c:f>
              <c:numCache>
                <c:formatCode>_-* #,##0\ _€_-;\-* #,##0\ _€_-;_-* "-"??\ _€_-;_-@_-</c:formatCode>
                <c:ptCount val="7"/>
                <c:pt idx="0">
                  <c:v>6188554</c:v>
                </c:pt>
                <c:pt idx="1">
                  <c:v>5701372</c:v>
                </c:pt>
                <c:pt idx="2">
                  <c:v>6185600</c:v>
                </c:pt>
                <c:pt idx="3">
                  <c:v>6137500</c:v>
                </c:pt>
                <c:pt idx="4">
                  <c:v>6194531</c:v>
                </c:pt>
                <c:pt idx="5">
                  <c:v>6715185</c:v>
                </c:pt>
                <c:pt idx="6">
                  <c:v>7686758</c:v>
                </c:pt>
              </c:numCache>
            </c:numRef>
          </c:val>
        </c:ser>
        <c:ser>
          <c:idx val="1"/>
          <c:order val="1"/>
          <c:tx>
            <c:strRef>
              <c:f>'spesa sanitaria farmaceutica'!$N$1</c:f>
              <c:strCache>
                <c:ptCount val="1"/>
                <c:pt idx="0">
                  <c:v>Spesa farmaceutica per ospedale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'spesa sanitaria farmaceutica'!$L$2:$L$8</c:f>
              <c:strCach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strCache>
            </c:strRef>
          </c:cat>
          <c:val>
            <c:numRef>
              <c:f>'spesa sanitaria farmaceutica'!$N$2:$N$8</c:f>
              <c:numCache>
                <c:formatCode>_-* #,##0\ _€_-;\-* #,##0\ _€_-;_-* "-"??\ _€_-;_-@_-</c:formatCode>
                <c:ptCount val="7"/>
                <c:pt idx="0">
                  <c:v>5097679</c:v>
                </c:pt>
                <c:pt idx="1">
                  <c:v>6145706</c:v>
                </c:pt>
                <c:pt idx="2">
                  <c:v>6289282</c:v>
                </c:pt>
                <c:pt idx="3">
                  <c:v>7150096</c:v>
                </c:pt>
                <c:pt idx="4">
                  <c:v>8424314</c:v>
                </c:pt>
                <c:pt idx="5">
                  <c:v>7192500</c:v>
                </c:pt>
                <c:pt idx="6">
                  <c:v>7405163</c:v>
                </c:pt>
              </c:numCache>
            </c:numRef>
          </c:val>
        </c:ser>
        <c:ser>
          <c:idx val="2"/>
          <c:order val="2"/>
          <c:tx>
            <c:strRef>
              <c:f>'spesa sanitaria farmaceutica'!$O$1</c:f>
              <c:strCache>
                <c:ptCount val="1"/>
                <c:pt idx="0">
                  <c:v>TOTALE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'spesa sanitaria farmaceutica'!$L$2:$L$8</c:f>
              <c:strCach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strCache>
            </c:strRef>
          </c:cat>
          <c:val>
            <c:numRef>
              <c:f>'spesa sanitaria farmaceutica'!$O$2:$O$8</c:f>
              <c:numCache>
                <c:formatCode>_-* #,##0\ _€_-;\-* #,##0\ _€_-;_-* "-"??\ _€_-;_-@_-</c:formatCode>
                <c:ptCount val="7"/>
                <c:pt idx="0">
                  <c:v>11286233</c:v>
                </c:pt>
                <c:pt idx="1">
                  <c:v>11847078</c:v>
                </c:pt>
                <c:pt idx="2">
                  <c:v>12474882</c:v>
                </c:pt>
                <c:pt idx="3">
                  <c:v>13287596</c:v>
                </c:pt>
                <c:pt idx="4">
                  <c:v>14618845</c:v>
                </c:pt>
                <c:pt idx="5">
                  <c:v>13907685</c:v>
                </c:pt>
                <c:pt idx="6">
                  <c:v>15091921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19591000"/>
        <c:axId val="419594136"/>
      </c:barChart>
      <c:catAx>
        <c:axId val="4195910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9594136"/>
        <c:crosses val="autoZero"/>
        <c:auto val="1"/>
        <c:lblAlgn val="ctr"/>
        <c:lblOffset val="100"/>
        <c:noMultiLvlLbl val="0"/>
      </c:catAx>
      <c:valAx>
        <c:axId val="419594136"/>
        <c:scaling>
          <c:orientation val="minMax"/>
        </c:scaling>
        <c:delete val="1"/>
        <c:axPos val="l"/>
        <c:numFmt formatCode="_-* #,##0\ _€_-;\-* #,##0\ _€_-;_-* &quot;-&quot;??\ _€_-;_-@_-" sourceLinked="1"/>
        <c:majorTickMark val="none"/>
        <c:minorTickMark val="none"/>
        <c:tickLblPos val="nextTo"/>
        <c:crossAx val="419591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5.8405717801220787E-2"/>
          <c:y val="0.90985853268369576"/>
          <c:w val="0.88861571261301353"/>
          <c:h val="4.60242645564613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'pensioni per fasce di età'!$D$2</c:f>
              <c:strCache>
                <c:ptCount val="1"/>
                <c:pt idx="0">
                  <c:v>OI-Ord. Invalidità                               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4"/>
              <c:layout>
                <c:manualLayout>
                  <c:x val="-7.0241845009765478E-17"/>
                  <c:y val="-2.17217118693496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1DDD-4A28-A9D2-D229FE6BD5F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'pensioni per fasce di età'!$A$3:$A$13</c:f>
              <c:strCache>
                <c:ptCount val="11"/>
                <c:pt idx="0">
                  <c:v>00-09</c:v>
                </c:pt>
                <c:pt idx="1">
                  <c:v>10-19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60-69</c:v>
                </c:pt>
                <c:pt idx="7">
                  <c:v>70-79</c:v>
                </c:pt>
                <c:pt idx="8">
                  <c:v>80-89</c:v>
                </c:pt>
                <c:pt idx="9">
                  <c:v>90-99</c:v>
                </c:pt>
                <c:pt idx="10">
                  <c:v>100+</c:v>
                </c:pt>
              </c:strCache>
            </c:strRef>
          </c:cat>
          <c:val>
            <c:numRef>
              <c:f>'pensioni per fasce di età'!$D$3:$D$13</c:f>
              <c:numCache>
                <c:formatCode>General</c:formatCode>
                <c:ptCount val="11"/>
                <c:pt idx="2">
                  <c:v>1</c:v>
                </c:pt>
                <c:pt idx="3">
                  <c:v>7</c:v>
                </c:pt>
                <c:pt idx="4">
                  <c:v>32</c:v>
                </c:pt>
                <c:pt idx="5">
                  <c:v>177</c:v>
                </c:pt>
                <c:pt idx="6">
                  <c:v>332</c:v>
                </c:pt>
                <c:pt idx="7">
                  <c:v>337</c:v>
                </c:pt>
                <c:pt idx="8">
                  <c:v>182</c:v>
                </c:pt>
                <c:pt idx="9">
                  <c:v>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DDD-4A28-A9D2-D229FE6BD5F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12109304"/>
        <c:axId val="412108912"/>
      </c:barChart>
      <c:catAx>
        <c:axId val="412109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2108912"/>
        <c:crosses val="autoZero"/>
        <c:auto val="1"/>
        <c:lblAlgn val="ctr"/>
        <c:lblOffset val="100"/>
        <c:noMultiLvlLbl val="0"/>
      </c:catAx>
      <c:valAx>
        <c:axId val="41210891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12109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'pensioni per fasce di età'!$E$2</c:f>
              <c:strCache>
                <c:ptCount val="1"/>
                <c:pt idx="0">
                  <c:v>SI-Sociale Invalidità                            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'pensioni per fasce di età'!$A$3:$A$13</c:f>
              <c:strCache>
                <c:ptCount val="11"/>
                <c:pt idx="0">
                  <c:v>00-09</c:v>
                </c:pt>
                <c:pt idx="1">
                  <c:v>10-19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60-69</c:v>
                </c:pt>
                <c:pt idx="7">
                  <c:v>70-79</c:v>
                </c:pt>
                <c:pt idx="8">
                  <c:v>80-89</c:v>
                </c:pt>
                <c:pt idx="9">
                  <c:v>90-99</c:v>
                </c:pt>
                <c:pt idx="10">
                  <c:v>100+</c:v>
                </c:pt>
              </c:strCache>
            </c:strRef>
          </c:cat>
          <c:val>
            <c:numRef>
              <c:f>'pensioni per fasce di età'!$E$3:$E$13</c:f>
              <c:numCache>
                <c:formatCode>General</c:formatCode>
                <c:ptCount val="11"/>
                <c:pt idx="0">
                  <c:v>40</c:v>
                </c:pt>
                <c:pt idx="1">
                  <c:v>47</c:v>
                </c:pt>
                <c:pt idx="2">
                  <c:v>36</c:v>
                </c:pt>
                <c:pt idx="3">
                  <c:v>26</c:v>
                </c:pt>
                <c:pt idx="4">
                  <c:v>25</c:v>
                </c:pt>
                <c:pt idx="5">
                  <c:v>39</c:v>
                </c:pt>
                <c:pt idx="6">
                  <c:v>32</c:v>
                </c:pt>
                <c:pt idx="7">
                  <c:v>24</c:v>
                </c:pt>
                <c:pt idx="8">
                  <c:v>21</c:v>
                </c:pt>
                <c:pt idx="9">
                  <c:v>8</c:v>
                </c:pt>
                <c:pt idx="1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4F7-45DF-952A-9B4F3C69D82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12112832"/>
        <c:axId val="412113224"/>
      </c:barChart>
      <c:catAx>
        <c:axId val="41211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2113224"/>
        <c:crosses val="autoZero"/>
        <c:auto val="1"/>
        <c:lblAlgn val="ctr"/>
        <c:lblOffset val="100"/>
        <c:noMultiLvlLbl val="0"/>
      </c:catAx>
      <c:valAx>
        <c:axId val="41211322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1211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'pensioni per fasce di età'!$A$3:$A$13</c:f>
              <c:strCache>
                <c:ptCount val="11"/>
                <c:pt idx="0">
                  <c:v>00-09</c:v>
                </c:pt>
                <c:pt idx="1">
                  <c:v>10-19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60-69</c:v>
                </c:pt>
                <c:pt idx="7">
                  <c:v>70-79</c:v>
                </c:pt>
                <c:pt idx="8">
                  <c:v>80-89</c:v>
                </c:pt>
                <c:pt idx="9">
                  <c:v>90-99</c:v>
                </c:pt>
                <c:pt idx="10">
                  <c:v>100+</c:v>
                </c:pt>
              </c:strCache>
            </c:strRef>
          </c:cat>
          <c:val>
            <c:numRef>
              <c:f>'pensioni per fasce di età'!$C$3:$C$13</c:f>
              <c:numCache>
                <c:formatCode>General</c:formatCode>
                <c:ptCount val="11"/>
                <c:pt idx="0">
                  <c:v>33</c:v>
                </c:pt>
                <c:pt idx="1">
                  <c:v>29</c:v>
                </c:pt>
                <c:pt idx="2">
                  <c:v>18</c:v>
                </c:pt>
                <c:pt idx="3">
                  <c:v>13</c:v>
                </c:pt>
                <c:pt idx="4">
                  <c:v>16</c:v>
                </c:pt>
                <c:pt idx="5">
                  <c:v>19</c:v>
                </c:pt>
                <c:pt idx="6">
                  <c:v>9</c:v>
                </c:pt>
                <c:pt idx="7">
                  <c:v>15</c:v>
                </c:pt>
                <c:pt idx="8">
                  <c:v>59</c:v>
                </c:pt>
                <c:pt idx="9">
                  <c:v>51</c:v>
                </c:pt>
                <c:pt idx="1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50-4265-8F70-7DB60BD1546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33719992"/>
        <c:axId val="417003792"/>
      </c:barChart>
      <c:catAx>
        <c:axId val="333719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7003792"/>
        <c:crosses val="autoZero"/>
        <c:auto val="1"/>
        <c:lblAlgn val="ctr"/>
        <c:lblOffset val="100"/>
        <c:noMultiLvlLbl val="0"/>
      </c:catAx>
      <c:valAx>
        <c:axId val="41700379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33719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5.8928258967629044E-2"/>
          <c:y val="0.19486111111111112"/>
          <c:w val="0.8966272965879265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'pensioni per fasce di età'!$C$30</c:f>
              <c:strCache>
                <c:ptCount val="1"/>
                <c:pt idx="0">
                  <c:v>Tasso fecondità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'pensioni per fasce di età'!$B$31:$B$33</c:f>
              <c:numCache>
                <c:formatCode>General</c:formatCode>
                <c:ptCount val="3"/>
                <c:pt idx="0">
                  <c:v>2008</c:v>
                </c:pt>
                <c:pt idx="1">
                  <c:v>2020</c:v>
                </c:pt>
                <c:pt idx="2">
                  <c:v>2023</c:v>
                </c:pt>
              </c:numCache>
            </c:numRef>
          </c:cat>
          <c:val>
            <c:numRef>
              <c:f>'pensioni per fasce di età'!$C$31:$C$33</c:f>
              <c:numCache>
                <c:formatCode>General</c:formatCode>
                <c:ptCount val="3"/>
                <c:pt idx="0">
                  <c:v>1.55</c:v>
                </c:pt>
                <c:pt idx="1">
                  <c:v>1.27</c:v>
                </c:pt>
                <c:pt idx="2">
                  <c:v>1.08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3718816"/>
        <c:axId val="333713720"/>
      </c:barChart>
      <c:catAx>
        <c:axId val="333718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33713720"/>
        <c:crosses val="autoZero"/>
        <c:auto val="1"/>
        <c:lblAlgn val="ctr"/>
        <c:lblOffset val="100"/>
        <c:noMultiLvlLbl val="0"/>
      </c:catAx>
      <c:valAx>
        <c:axId val="333713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33718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3200" b="1" dirty="0"/>
              <a:t>% over 65</a:t>
            </a:r>
          </a:p>
        </c:rich>
      </c:tx>
      <c:layout>
        <c:manualLayout>
          <c:xMode val="edge"/>
          <c:yMode val="edge"/>
          <c:x val="0.4047970611927317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0498731052482378"/>
          <c:y val="0.18560193153619883"/>
          <c:w val="0.85341885389326333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'confronto 2011 2022'!$A$36</c:f>
              <c:strCache>
                <c:ptCount val="1"/>
                <c:pt idx="0">
                  <c:v>% over 65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fld id="{0CC84577-F3DF-4766-AC08-4E8B9234726F}" type="VALUE">
                      <a:rPr lang="en-US" sz="1600" b="1"/>
                      <a:pPr/>
                      <a:t>[VALORE]</a:t>
                    </a:fld>
                    <a:endParaRPr lang="it-IT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02F-4B08-8C43-D3D6578192A0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 b="1" dirty="0" smtClean="0"/>
                      <a:t>24,9%</a:t>
                    </a:r>
                    <a:endParaRPr lang="en-US" sz="16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C02F-4B08-8C43-D3D6578192A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'confronto 2011 2022'!$B$35:$C$35</c:f>
              <c:numCache>
                <c:formatCode>General</c:formatCode>
                <c:ptCount val="2"/>
                <c:pt idx="0">
                  <c:v>2011</c:v>
                </c:pt>
                <c:pt idx="1">
                  <c:v>2023</c:v>
                </c:pt>
              </c:numCache>
            </c:numRef>
          </c:cat>
          <c:val>
            <c:numRef>
              <c:f>'confronto 2011 2022'!$B$36:$C$36</c:f>
              <c:numCache>
                <c:formatCode>0.00</c:formatCode>
                <c:ptCount val="2"/>
                <c:pt idx="0" formatCode="0.00%">
                  <c:v>0.20399999999999999</c:v>
                </c:pt>
                <c:pt idx="1">
                  <c:v>0.25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B4-4783-B24A-366596B914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2114400"/>
        <c:axId val="412114008"/>
      </c:barChart>
      <c:catAx>
        <c:axId val="41211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2114008"/>
        <c:crosses val="autoZero"/>
        <c:auto val="1"/>
        <c:lblAlgn val="ctr"/>
        <c:lblOffset val="100"/>
        <c:noMultiLvlLbl val="0"/>
      </c:catAx>
      <c:valAx>
        <c:axId val="412114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2114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/>
              <a:t>VISITE INFERMIERISTICHE DOMICILIARI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'dati serv. territoriale domicil'!$A$2</c:f>
              <c:strCache>
                <c:ptCount val="1"/>
                <c:pt idx="0">
                  <c:v>VISITA INFERMIERISTICA DOMICILIARE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/>
                      <a:t>4.772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535-4994-BE98-B34096A24B8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'dati serv. territoriale domicil'!$B$1:$F$1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'dati serv. territoriale domicil'!$B$2:$F$2</c:f>
              <c:numCache>
                <c:formatCode>#,##0</c:formatCode>
                <c:ptCount val="5"/>
                <c:pt idx="0">
                  <c:v>5833</c:v>
                </c:pt>
                <c:pt idx="1">
                  <c:v>4501</c:v>
                </c:pt>
                <c:pt idx="2">
                  <c:v>3939</c:v>
                </c:pt>
                <c:pt idx="3">
                  <c:v>3747</c:v>
                </c:pt>
                <c:pt idx="4" formatCode="General">
                  <c:v>4772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535-4994-BE98-B34096A24B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2115184"/>
        <c:axId val="412108128"/>
      </c:barChart>
      <c:catAx>
        <c:axId val="41211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2108128"/>
        <c:crosses val="autoZero"/>
        <c:auto val="1"/>
        <c:lblAlgn val="ctr"/>
        <c:lblOffset val="100"/>
        <c:noMultiLvlLbl val="0"/>
      </c:catAx>
      <c:valAx>
        <c:axId val="412108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211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2000" b="1" dirty="0" smtClean="0"/>
              <a:t>Prestazioni radiologiche</a:t>
            </a:r>
            <a:endParaRPr lang="it-IT" sz="20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'pensioni per fasce di età'!$U$51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'pensioni per fasce di età'!$T$52:$T$57</c:f>
              <c:strCache>
                <c:ptCount val="6"/>
                <c:pt idx="0">
                  <c:v>radiografie (RX)</c:v>
                </c:pt>
                <c:pt idx="1">
                  <c:v>ecografie</c:v>
                </c:pt>
                <c:pt idx="2">
                  <c:v>TAC</c:v>
                </c:pt>
                <c:pt idx="3">
                  <c:v>RMN</c:v>
                </c:pt>
                <c:pt idx="4">
                  <c:v>angiografie</c:v>
                </c:pt>
                <c:pt idx="5">
                  <c:v>totale</c:v>
                </c:pt>
              </c:strCache>
            </c:strRef>
          </c:cat>
          <c:val>
            <c:numRef>
              <c:f>'pensioni per fasce di età'!$U$52:$U$57</c:f>
              <c:numCache>
                <c:formatCode>#,##0</c:formatCode>
                <c:ptCount val="6"/>
                <c:pt idx="0">
                  <c:v>30924</c:v>
                </c:pt>
                <c:pt idx="1">
                  <c:v>18295</c:v>
                </c:pt>
                <c:pt idx="2">
                  <c:v>6243</c:v>
                </c:pt>
                <c:pt idx="3">
                  <c:v>4647</c:v>
                </c:pt>
                <c:pt idx="4">
                  <c:v>45</c:v>
                </c:pt>
                <c:pt idx="5">
                  <c:v>60154</c:v>
                </c:pt>
              </c:numCache>
            </c:numRef>
          </c:val>
        </c:ser>
        <c:ser>
          <c:idx val="1"/>
          <c:order val="1"/>
          <c:tx>
            <c:strRef>
              <c:f>'pensioni per fasce di età'!$V$51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'pensioni per fasce di età'!$T$52:$T$57</c:f>
              <c:strCache>
                <c:ptCount val="6"/>
                <c:pt idx="0">
                  <c:v>radiografie (RX)</c:v>
                </c:pt>
                <c:pt idx="1">
                  <c:v>ecografie</c:v>
                </c:pt>
                <c:pt idx="2">
                  <c:v>TAC</c:v>
                </c:pt>
                <c:pt idx="3">
                  <c:v>RMN</c:v>
                </c:pt>
                <c:pt idx="4">
                  <c:v>angiografie</c:v>
                </c:pt>
                <c:pt idx="5">
                  <c:v>totale</c:v>
                </c:pt>
              </c:strCache>
            </c:strRef>
          </c:cat>
          <c:val>
            <c:numRef>
              <c:f>'pensioni per fasce di età'!$V$52:$V$57</c:f>
              <c:numCache>
                <c:formatCode>General</c:formatCode>
                <c:ptCount val="6"/>
                <c:pt idx="0" formatCode="#,##0">
                  <c:v>33693</c:v>
                </c:pt>
                <c:pt idx="1">
                  <c:v>20345</c:v>
                </c:pt>
                <c:pt idx="2" formatCode="#,##0">
                  <c:v>6552</c:v>
                </c:pt>
                <c:pt idx="3" formatCode="#,##0">
                  <c:v>4908</c:v>
                </c:pt>
                <c:pt idx="4" formatCode="#,##0">
                  <c:v>27</c:v>
                </c:pt>
                <c:pt idx="5" formatCode="#,##0">
                  <c:v>65525</c:v>
                </c:pt>
              </c:numCache>
            </c:numRef>
          </c:val>
        </c:ser>
        <c:ser>
          <c:idx val="2"/>
          <c:order val="2"/>
          <c:tx>
            <c:strRef>
              <c:f>'pensioni per fasce di età'!$W$51</c:f>
              <c:strCache>
                <c:ptCount val="1"/>
                <c:pt idx="0">
                  <c:v>2024 *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'pensioni per fasce di età'!$T$52:$T$57</c:f>
              <c:strCache>
                <c:ptCount val="6"/>
                <c:pt idx="0">
                  <c:v>radiografie (RX)</c:v>
                </c:pt>
                <c:pt idx="1">
                  <c:v>ecografie</c:v>
                </c:pt>
                <c:pt idx="2">
                  <c:v>TAC</c:v>
                </c:pt>
                <c:pt idx="3">
                  <c:v>RMN</c:v>
                </c:pt>
                <c:pt idx="4">
                  <c:v>angiografie</c:v>
                </c:pt>
                <c:pt idx="5">
                  <c:v>totale</c:v>
                </c:pt>
              </c:strCache>
            </c:strRef>
          </c:cat>
          <c:val>
            <c:numRef>
              <c:f>'pensioni per fasce di età'!$W$52:$W$57</c:f>
              <c:numCache>
                <c:formatCode>General</c:formatCode>
                <c:ptCount val="6"/>
                <c:pt idx="0" formatCode="#,##0">
                  <c:v>33108</c:v>
                </c:pt>
                <c:pt idx="1">
                  <c:v>19620</c:v>
                </c:pt>
                <c:pt idx="2" formatCode="#,##0">
                  <c:v>6280</c:v>
                </c:pt>
                <c:pt idx="3" formatCode="#,##0">
                  <c:v>4300</c:v>
                </c:pt>
                <c:pt idx="4" formatCode="#,##0">
                  <c:v>59</c:v>
                </c:pt>
                <c:pt idx="5" formatCode="#,##0">
                  <c:v>63367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2111264"/>
        <c:axId val="412107736"/>
      </c:barChart>
      <c:catAx>
        <c:axId val="41211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2107736"/>
        <c:crosses val="autoZero"/>
        <c:auto val="1"/>
        <c:lblAlgn val="ctr"/>
        <c:lblOffset val="100"/>
        <c:noMultiLvlLbl val="0"/>
      </c:catAx>
      <c:valAx>
        <c:axId val="412107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211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'spesa sanitaria farmaceutica'!$E$30</c:f>
              <c:strCache>
                <c:ptCount val="1"/>
                <c:pt idx="0">
                  <c:v>PIL in milioni di euro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'spesa sanitaria farmaceutica'!$D$31:$D$36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'spesa sanitaria farmaceutica'!$E$31:$E$36</c:f>
              <c:numCache>
                <c:formatCode>0.00</c:formatCode>
                <c:ptCount val="6"/>
                <c:pt idx="0">
                  <c:v>1401.7087788599999</c:v>
                </c:pt>
                <c:pt idx="1">
                  <c:v>1443.0246259999999</c:v>
                </c:pt>
                <c:pt idx="2">
                  <c:v>1352.4</c:v>
                </c:pt>
                <c:pt idx="3">
                  <c:v>1568.72</c:v>
                </c:pt>
                <c:pt idx="4">
                  <c:v>1739.4268288175999</c:v>
                </c:pt>
                <c:pt idx="5">
                  <c:v>1874.9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7003400"/>
        <c:axId val="417002224"/>
      </c:barChart>
      <c:lineChart>
        <c:grouping val="standard"/>
        <c:varyColors val="0"/>
        <c:ser>
          <c:idx val="1"/>
          <c:order val="1"/>
          <c:tx>
            <c:strRef>
              <c:f>'spesa sanitaria farmaceutica'!$F$30</c:f>
              <c:strCache>
                <c:ptCount val="1"/>
                <c:pt idx="0">
                  <c:v>% pil spesa pubblica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'spesa sanitaria farmaceutica'!$D$31:$D$36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'spesa sanitaria farmaceutica'!$F$31:$F$36</c:f>
              <c:numCache>
                <c:formatCode>0.0%</c:formatCode>
                <c:ptCount val="6"/>
                <c:pt idx="0">
                  <c:v>6.2204715804743259E-2</c:v>
                </c:pt>
                <c:pt idx="1">
                  <c:v>6.0638951943984359E-2</c:v>
                </c:pt>
                <c:pt idx="2">
                  <c:v>6.3442294986690323E-2</c:v>
                </c:pt>
                <c:pt idx="3">
                  <c:v>5.469086388903055E-2</c:v>
                </c:pt>
                <c:pt idx="4">
                  <c:v>5.0282361695808651E-2</c:v>
                </c:pt>
                <c:pt idx="5">
                  <c:v>4.5991134412502001E-2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7004576"/>
        <c:axId val="417004184"/>
      </c:lineChart>
      <c:catAx>
        <c:axId val="417003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7002224"/>
        <c:crosses val="autoZero"/>
        <c:auto val="1"/>
        <c:lblAlgn val="ctr"/>
        <c:lblOffset val="100"/>
        <c:noMultiLvlLbl val="0"/>
      </c:catAx>
      <c:valAx>
        <c:axId val="417002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7003400"/>
        <c:crosses val="autoZero"/>
        <c:crossBetween val="between"/>
      </c:valAx>
      <c:valAx>
        <c:axId val="417004184"/>
        <c:scaling>
          <c:orientation val="minMax"/>
        </c:scaling>
        <c:delete val="0"/>
        <c:axPos val="r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7004576"/>
        <c:crosses val="max"/>
        <c:crossBetween val="between"/>
      </c:valAx>
      <c:catAx>
        <c:axId val="4170045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170041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'spesa sanitaria farmaceutica'!$C$50</c:f>
              <c:strCache>
                <c:ptCount val="1"/>
                <c:pt idx="0">
                  <c:v>% pil spesa pubblica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'spesa sanitaria farmaceutica'!$B$51:$B$56</c:f>
              <c:strCach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strCache>
            </c:strRef>
          </c:cat>
          <c:val>
            <c:numRef>
              <c:f>'spesa sanitaria farmaceutica'!$C$51:$C$56</c:f>
              <c:numCache>
                <c:formatCode>0.0%</c:formatCode>
                <c:ptCount val="6"/>
                <c:pt idx="0">
                  <c:v>6.2204715804743259E-2</c:v>
                </c:pt>
                <c:pt idx="1">
                  <c:v>6.0638951943984359E-2</c:v>
                </c:pt>
                <c:pt idx="2">
                  <c:v>6.3442294986690323E-2</c:v>
                </c:pt>
                <c:pt idx="3">
                  <c:v>5.469086388903055E-2</c:v>
                </c:pt>
                <c:pt idx="4">
                  <c:v>5.0282361695808651E-2</c:v>
                </c:pt>
                <c:pt idx="5">
                  <c:v>4.5991134412502001E-2</c:v>
                </c:pt>
              </c:numCache>
            </c:numRef>
          </c:val>
        </c:ser>
        <c:ser>
          <c:idx val="1"/>
          <c:order val="1"/>
          <c:tx>
            <c:strRef>
              <c:f>'spesa sanitaria farmaceutica'!$D$50</c:f>
              <c:strCache>
                <c:ptCount val="1"/>
                <c:pt idx="0">
                  <c:v>% pil spesa privata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'spesa sanitaria farmaceutica'!$B$51:$B$56</c:f>
              <c:strCach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strCache>
            </c:strRef>
          </c:cat>
          <c:val>
            <c:numRef>
              <c:f>'spesa sanitaria farmaceutica'!$D$51:$D$56</c:f>
              <c:numCache>
                <c:formatCode>0.0%</c:formatCode>
                <c:ptCount val="6"/>
                <c:pt idx="0">
                  <c:v>1.2469206424044013E-2</c:v>
                </c:pt>
                <c:pt idx="1">
                  <c:v>1.2486076381069328E-2</c:v>
                </c:pt>
                <c:pt idx="2">
                  <c:v>1.2074826671103225E-2</c:v>
                </c:pt>
                <c:pt idx="3">
                  <c:v>1.1832413196746392E-2</c:v>
                </c:pt>
                <c:pt idx="4">
                  <c:v>1.1328432972023746E-2</c:v>
                </c:pt>
                <c:pt idx="5">
                  <c:v>1.1400084516507548E-2</c:v>
                </c:pt>
              </c:numCache>
            </c:numRef>
          </c:val>
        </c:ser>
        <c:ser>
          <c:idx val="2"/>
          <c:order val="2"/>
          <c:tx>
            <c:strRef>
              <c:f>'spesa sanitaria farmaceutica'!$E$50</c:f>
              <c:strCache>
                <c:ptCount val="1"/>
                <c:pt idx="0">
                  <c:v>% pil spesa totale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'spesa sanitaria farmaceutica'!$B$51:$B$56</c:f>
              <c:strCach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strCache>
            </c:strRef>
          </c:cat>
          <c:val>
            <c:numRef>
              <c:f>'spesa sanitaria farmaceutica'!$E$51:$E$56</c:f>
              <c:numCache>
                <c:formatCode>0.0%</c:formatCode>
                <c:ptCount val="6"/>
                <c:pt idx="0">
                  <c:v>7.4673922228787271E-2</c:v>
                </c:pt>
                <c:pt idx="1">
                  <c:v>7.3125028325053687E-2</c:v>
                </c:pt>
                <c:pt idx="2">
                  <c:v>7.5517121657793548E-2</c:v>
                </c:pt>
                <c:pt idx="3">
                  <c:v>6.6523277085776947E-2</c:v>
                </c:pt>
                <c:pt idx="4">
                  <c:v>6.161079466783239E-2</c:v>
                </c:pt>
                <c:pt idx="5">
                  <c:v>5.7391218929009551E-2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7001440"/>
        <c:axId val="417002616"/>
      </c:barChart>
      <c:catAx>
        <c:axId val="417001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7002616"/>
        <c:crosses val="autoZero"/>
        <c:auto val="1"/>
        <c:lblAlgn val="ctr"/>
        <c:lblOffset val="100"/>
        <c:noMultiLvlLbl val="0"/>
      </c:catAx>
      <c:valAx>
        <c:axId val="417002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7001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smac!$D$63</c:f>
              <c:strCache>
                <c:ptCount val="1"/>
                <c:pt idx="0">
                  <c:v>Spesa sanitaria e sociosanitaria pubblica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smac!$C$64:$C$67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smac!$D$64:$D$67</c:f>
              <c:numCache>
                <c:formatCode>"€"\ #,##0</c:formatCode>
                <c:ptCount val="4"/>
                <c:pt idx="0">
                  <c:v>85799359.739999995</c:v>
                </c:pt>
                <c:pt idx="1">
                  <c:v>85794652</c:v>
                </c:pt>
                <c:pt idx="2">
                  <c:v>87462488.950000003</c:v>
                </c:pt>
                <c:pt idx="3">
                  <c:v>86228777.909999996</c:v>
                </c:pt>
              </c:numCache>
            </c:numRef>
          </c:val>
        </c:ser>
        <c:ser>
          <c:idx val="1"/>
          <c:order val="1"/>
          <c:tx>
            <c:strRef>
              <c:f>smac!$E$63</c:f>
              <c:strCache>
                <c:ptCount val="1"/>
                <c:pt idx="0">
                  <c:v>Spesa smac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smac!$C$64:$C$67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smac!$E$64:$E$67</c:f>
              <c:numCache>
                <c:formatCode>#,##0.00\ "€"</c:formatCode>
                <c:ptCount val="4"/>
                <c:pt idx="0">
                  <c:v>25501342.09</c:v>
                </c:pt>
                <c:pt idx="1">
                  <c:v>29943163.379999999</c:v>
                </c:pt>
                <c:pt idx="2">
                  <c:v>32158377.240000002</c:v>
                </c:pt>
                <c:pt idx="3">
                  <c:v>40887407.829999998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9590608"/>
        <c:axId val="419589824"/>
      </c:barChart>
      <c:catAx>
        <c:axId val="41959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9589824"/>
        <c:crosses val="autoZero"/>
        <c:auto val="1"/>
        <c:lblAlgn val="ctr"/>
        <c:lblOffset val="100"/>
        <c:noMultiLvlLbl val="0"/>
      </c:catAx>
      <c:valAx>
        <c:axId val="419589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€&quot;\ 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9590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345247897820412E-2"/>
          <c:y val="0.28157324933136818"/>
          <c:w val="0.93888888888888888"/>
          <c:h val="0.582178157587835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'prestazioni fuori territorio'!$O$256</c:f>
              <c:strCache>
                <c:ptCount val="1"/>
                <c:pt idx="0">
                  <c:v>Spesa sanitaria fuori territorio Totale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'prestazioni fuori territorio'!$N$257:$N$262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'prestazioni fuori territorio'!$O$257:$O$262</c:f>
              <c:numCache>
                <c:formatCode>[$€-2]\ #,##0.00;[Red]\-[$€-2]\ #,##0.00</c:formatCode>
                <c:ptCount val="6"/>
                <c:pt idx="0">
                  <c:v>7597343.7000000002</c:v>
                </c:pt>
                <c:pt idx="1">
                  <c:v>8911999.3100000005</c:v>
                </c:pt>
                <c:pt idx="2">
                  <c:v>7305041.6299999999</c:v>
                </c:pt>
                <c:pt idx="3">
                  <c:v>6923020.7699999996</c:v>
                </c:pt>
                <c:pt idx="4">
                  <c:v>7683152.5800000001</c:v>
                </c:pt>
                <c:pt idx="5">
                  <c:v>7452135.0599999996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78B-432B-842A-1DD8C0F6331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19595704"/>
        <c:axId val="419591392"/>
      </c:barChart>
      <c:catAx>
        <c:axId val="419595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9591392"/>
        <c:crosses val="autoZero"/>
        <c:auto val="1"/>
        <c:lblAlgn val="ctr"/>
        <c:lblOffset val="100"/>
        <c:noMultiLvlLbl val="0"/>
      </c:catAx>
      <c:valAx>
        <c:axId val="419591392"/>
        <c:scaling>
          <c:orientation val="minMax"/>
        </c:scaling>
        <c:delete val="1"/>
        <c:axPos val="l"/>
        <c:numFmt formatCode="[$€-2]\ #,##0.00;[Red]\-[$€-2]\ #,##0.00" sourceLinked="1"/>
        <c:majorTickMark val="none"/>
        <c:minorTickMark val="none"/>
        <c:tickLblPos val="nextTo"/>
        <c:crossAx val="419595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6231C-379D-4B08-853F-8E3A38185489}" type="datetimeFigureOut">
              <a:rPr lang="it-IT" smtClean="0"/>
              <a:t>12/12/2024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4028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BBF07-D42A-4441-9E40-FE0DB188F2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2151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08979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7627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7504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0170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523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49931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58361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03058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10FB01C-9CE5-1646-D516-4DE04085A9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759E1709-C5D4-31F9-63D4-F05E363DA2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13E70A42-8B2C-E30A-DF17-7CDBC9BA71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359DC84B-7588-9A31-921A-C8721BEDA9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3237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68609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786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9974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00009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E6E6417-769F-ACC6-D817-F0417D8D9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96467CEF-C348-72D7-008D-E203C7A3EA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7827F7A9-8DCD-B04F-05CA-DE3F3D3264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EB354E3C-DA69-9897-B39F-2EE5A2BBDA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7830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26364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2FBC072-645D-B950-F062-A720575F6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A3EA093D-2A6D-238B-8DFC-6DA6ACC060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6116743E-17E6-A55E-11E0-C30EEA94B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F4239845-0169-2D64-65EE-F42ABFEDF8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36447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2899727-1F78-A578-72C6-2FC6CD70B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9BF5BFB1-CAFE-2AA6-05DB-579E2EC5E2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B0A9BFB6-BDA0-B325-16E2-927736D451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3D79EFEF-22D0-10D0-A8B5-D20A7A968F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26055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02573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77980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5D4E6D9-F91D-EB2E-4C63-7C98192D5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72901CDA-9C58-A56F-4BC8-25AF7300BA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F1FB9445-1937-E71A-F41E-1CC5916993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274C1864-23BA-63B4-53B5-4D8D4A2016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93173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5372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1250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97160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95410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1064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44853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27947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87B3164-F71F-B2AB-E927-41A4670DE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DBC0D696-A6BD-535F-2F39-C3604218FD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761C31B7-2E77-1706-7B59-64D9A72E2A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99FB42C3-C37C-1F85-CAD0-8B321ACD95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886903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0E9747A-AA7E-10F7-1A24-59DA5EF42A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9A99DF4C-446D-9731-B957-2FB317DABF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886FA37A-3F71-D18F-E561-486FADBC88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235FA37B-6519-63CD-4646-681B68EDED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26622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6127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7CAF7EA-183C-5954-8F5B-A2A11FA23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2E07981A-F876-9C29-616D-4673F5291C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39ACCCFD-2F82-BA3C-8480-C32F0C5AA9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18FC7B72-6479-02FF-3177-E22DB068A3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12154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517940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4F1D6C9-C09D-7AD6-164B-B8CBBCB06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0C66CB43-15AD-FD34-8656-86D13C78B5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7AF81AAC-4952-22B2-05A6-C786E3B59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97FD4F0F-5C98-3851-2B50-C1443A3506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2526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632916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79F277A-3AF3-327C-593B-0DAF7013D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B05E76D2-203A-5A72-9497-4F62DEA994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9E37C273-9519-E1F7-2C32-A504F727D5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7BF2E25F-4652-C968-9FD9-81CFF841D4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99505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4F1D6C9-C09D-7AD6-164B-B8CBBCB06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0C66CB43-15AD-FD34-8656-86D13C78B5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7AF81AAC-4952-22B2-05A6-C786E3B59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97FD4F0F-5C98-3851-2B50-C1443A3506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39849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DFE6C12-73B5-D7C9-DA68-951BE8B58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4A65CA84-DF8A-033B-8EEA-123EBDA580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9EAB22A6-A4D8-FC62-18C5-28FF858051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70E2F2A9-E197-CFC1-2A4F-34B3E2831A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434279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53999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235119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313515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B43C98D-C466-BF31-3BD9-FD0533752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3ADA66C5-84E5-5722-5FC6-018247113A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1F0F0685-B62F-352F-58E3-C81A6BD249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E63204B6-FEE1-13A0-7DD4-20C0947360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809147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4020CA1-D4CE-6E0C-3399-13D321A25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0DB22216-1880-DAFE-9231-418098DDE3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BA27AA72-EB36-25BF-DD26-E6D0B24501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9FA39C2D-3F8C-3E19-6446-D617762C6A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162501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4F1D6C9-C09D-7AD6-164B-B8CBBCB06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0C66CB43-15AD-FD34-8656-86D13C78B5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7AF81AAC-4952-22B2-05A6-C786E3B59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97FD4F0F-5C98-3851-2B50-C1443A3506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37573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4F1D6C9-C09D-7AD6-164B-B8CBBCB06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0C66CB43-15AD-FD34-8656-86D13C78B5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7AF81AAC-4952-22B2-05A6-C786E3B59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97FD4F0F-5C98-3851-2B50-C1443A3506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6200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405853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4F1D6C9-C09D-7AD6-164B-B8CBBCB06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0C66CB43-15AD-FD34-8656-86D13C78B5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7AF81AAC-4952-22B2-05A6-C786E3B59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97FD4F0F-5C98-3851-2B50-C1443A3506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855915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4F1D6C9-C09D-7AD6-164B-B8CBBCB06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0C66CB43-15AD-FD34-8656-86D13C78B5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7AF81AAC-4952-22B2-05A6-C786E3B59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97FD4F0F-5C98-3851-2B50-C1443A3506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660684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941526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776325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786119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DFE6C12-73B5-D7C9-DA68-951BE8B58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4A65CA84-DF8A-033B-8EEA-123EBDA580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9EAB22A6-A4D8-FC62-18C5-28FF858051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70E2F2A9-E197-CFC1-2A4F-34B3E2831A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939242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1BE7DCC-BBA2-23FE-313F-DD1AF0961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B580CE3C-B252-9353-9249-32DB821AED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9095C630-C1AE-03B9-A72E-0207ABEC56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FBAA4363-8243-8F91-5105-B6BB78499E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54364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0FCD154-3C69-C491-98A1-84222649D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86D83ED8-41E3-B69E-A734-102F9F70C4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0A5EE240-6F2B-08DE-A421-5E9A6E105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A13384A-979F-224E-089A-748E1B8A63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660399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0FCD154-3C69-C491-98A1-84222649D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86D83ED8-41E3-B69E-A734-102F9F70C4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0A5EE240-6F2B-08DE-A421-5E9A6E105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A13384A-979F-224E-089A-748E1B8A63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68697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1BE7DCC-BBA2-23FE-313F-DD1AF0961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B580CE3C-B252-9353-9249-32DB821AED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9095C630-C1AE-03B9-A72E-0207ABEC56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FBAA4363-8243-8F91-5105-B6BB78499E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844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457405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0FCD154-3C69-C491-98A1-84222649D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86D83ED8-41E3-B69E-A734-102F9F70C4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0A5EE240-6F2B-08DE-A421-5E9A6E105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A13384A-979F-224E-089A-748E1B8A63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16568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0FCD154-3C69-C491-98A1-84222649D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86D83ED8-41E3-B69E-A734-102F9F70C4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0A5EE240-6F2B-08DE-A421-5E9A6E105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A13384A-979F-224E-089A-748E1B8A63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167458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1BE7DCC-BBA2-23FE-313F-DD1AF0961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B580CE3C-B252-9353-9249-32DB821AED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9095C630-C1AE-03B9-A72E-0207ABEC56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FBAA4363-8243-8F91-5105-B6BB78499E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841708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1BE7DCC-BBA2-23FE-313F-DD1AF0961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B580CE3C-B252-9353-9249-32DB821AED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9095C630-C1AE-03B9-A72E-0207ABEC56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FBAA4363-8243-8F91-5105-B6BB78499E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842620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DFE6C12-73B5-D7C9-DA68-951BE8B58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4A65CA84-DF8A-033B-8EEA-123EBDA580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9EAB22A6-A4D8-FC62-18C5-28FF858051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70E2F2A9-E197-CFC1-2A4F-34B3E2831A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346924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95012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0FCD154-3C69-C491-98A1-84222649D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86D83ED8-41E3-B69E-A734-102F9F70C4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0A5EE240-6F2B-08DE-A421-5E9A6E105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A13384A-979F-224E-089A-748E1B8A63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367351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0FCD154-3C69-C491-98A1-84222649D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86D83ED8-41E3-B69E-A734-102F9F70C4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0A5EE240-6F2B-08DE-A421-5E9A6E105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A13384A-979F-224E-089A-748E1B8A63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726822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0FCD154-3C69-C491-98A1-84222649D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86D83ED8-41E3-B69E-A734-102F9F70C4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0A5EE240-6F2B-08DE-A421-5E9A6E105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A13384A-979F-224E-089A-748E1B8A63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845640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4303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9406484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70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468968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71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8376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10FB01C-9CE5-1646-D516-4DE04085A9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xmlns="" id="{759E1709-C5D4-31F9-63D4-F05E363DA2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xmlns="" id="{13E70A42-8B2C-E30A-DF17-7CDBC9BA71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359DC84B-7588-9A31-921A-C8721BEDA9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5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476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2512D-BF52-409F-BD1E-2A2AB9BC7FC2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275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F42B-3E57-41F0-94C0-3C55F6135550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2993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2145-E10B-47CF-8075-867003385060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938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40DA-FADC-4D24-B106-34D395395F55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6125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8D6C3-861A-4ED7-9532-8A8F7AFDBAA7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8137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9017-16AF-4819-BFDF-0B062CAAE465}" type="datetime1">
              <a:rPr lang="it-IT" smtClean="0"/>
              <a:t>12/12/2024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653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25F05-82D1-4632-877C-8D8EB211C37A}" type="datetime1">
              <a:rPr lang="it-IT" smtClean="0"/>
              <a:t>12/12/2024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4389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65F98-7CDB-42AB-9BCE-7F8DD8B8FAAC}" type="datetime1">
              <a:rPr lang="it-IT" smtClean="0"/>
              <a:t>12/12/2024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167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E231C-8E16-4C2E-BC62-1EC19FDAB86C}" type="datetime1">
              <a:rPr lang="it-IT" smtClean="0"/>
              <a:t>12/12/2024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171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EF78-34F8-42F8-AF8E-CF70A86C5852}" type="datetime1">
              <a:rPr lang="it-IT" smtClean="0"/>
              <a:t>12/12/2024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3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C80B-041C-44F0-86C1-59892B640174}" type="datetime1">
              <a:rPr lang="it-IT" smtClean="0"/>
              <a:t>12/12/2024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31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11BC1-ECAF-418B-A203-C4D50281B0E8}" type="datetime1">
              <a:rPr lang="it-IT" smtClean="0"/>
              <a:t>12/12/2024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4729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17.jp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png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png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5.sv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emf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8.sv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emf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emf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1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1.png"/><Relationship Id="rId7" Type="http://schemas.openxmlformats.org/officeDocument/2006/relationships/image" Target="../media/image44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2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image" Target="../media/image2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image" Target="../media/image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2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image" Target="../media/image2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image" Target="../media/image2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image" Target="../media/image2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image" Target="../media/image2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2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2.xml"/><Relationship Id="rId4" Type="http://schemas.openxmlformats.org/officeDocument/2006/relationships/image" Target="../media/image2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3.xml"/><Relationship Id="rId4" Type="http://schemas.openxmlformats.org/officeDocument/2006/relationships/image" Target="../media/image2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4.xml"/><Relationship Id="rId4" Type="http://schemas.openxmlformats.org/officeDocument/2006/relationships/image" Target="../media/image2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2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2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/>
          <p:cNvSpPr/>
          <p:nvPr/>
        </p:nvSpPr>
        <p:spPr>
          <a:xfrm>
            <a:off x="1807478" y="2731280"/>
            <a:ext cx="64718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PROFILO DI SALUTE</a:t>
            </a:r>
          </a:p>
          <a:p>
            <a:pPr algn="ctr"/>
            <a:r>
              <a:rPr lang="it-IT" sz="4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A SAN MARINO</a:t>
            </a:r>
            <a:endParaRPr lang="it-IT" sz="4800" b="1" dirty="0">
              <a:solidFill>
                <a:srgbClr val="FF000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4334711" y="5798147"/>
            <a:ext cx="5322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12</a:t>
            </a:r>
            <a:r>
              <a:rPr lang="it-IT" sz="5400" b="0" cap="none" spc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Dicembre 2024</a:t>
            </a:r>
          </a:p>
        </p:txBody>
      </p:sp>
      <p:sp>
        <p:nvSpPr>
          <p:cNvPr id="9" name="Rettangolo 8"/>
          <p:cNvSpPr/>
          <p:nvPr/>
        </p:nvSpPr>
        <p:spPr>
          <a:xfrm>
            <a:off x="1758190" y="4287797"/>
            <a:ext cx="64533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0" cap="none" spc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Dr. Claudio Muccioli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367" y="190438"/>
            <a:ext cx="3136875" cy="202611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3209" y="220059"/>
            <a:ext cx="1964151" cy="199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57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10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" y="773213"/>
            <a:ext cx="8586788" cy="516343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2840792" y="131584"/>
            <a:ext cx="4533129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 smtClean="0">
                <a:solidFill>
                  <a:srgbClr val="2BB865"/>
                </a:solidFill>
                <a:latin typeface="Bodoni 72 Book" pitchFamily="2" charset="0"/>
              </a:rPr>
              <a:t>Emergenza nascite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7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11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3D2E366C-93D6-FAC8-CFD2-39EF4BC213DD}"/>
              </a:ext>
            </a:extLst>
          </p:cNvPr>
          <p:cNvSpPr txBox="1"/>
          <p:nvPr/>
        </p:nvSpPr>
        <p:spPr>
          <a:xfrm>
            <a:off x="638175" y="4335705"/>
            <a:ext cx="34320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Tasso di natalità:</a:t>
            </a:r>
            <a:endParaRPr lang="it-IT" sz="2400" dirty="0"/>
          </a:p>
          <a:p>
            <a:r>
              <a:rPr lang="it-IT" sz="2400" dirty="0" smtClean="0">
                <a:highlight>
                  <a:srgbClr val="FFFF00"/>
                </a:highlight>
              </a:rPr>
              <a:t>10.51</a:t>
            </a:r>
            <a:r>
              <a:rPr lang="it-IT" sz="2400" dirty="0" smtClean="0"/>
              <a:t> </a:t>
            </a:r>
            <a:r>
              <a:rPr lang="it-IT" sz="2400" dirty="0"/>
              <a:t>del 2010  </a:t>
            </a:r>
          </a:p>
          <a:p>
            <a:endParaRPr lang="it-IT" sz="2400" dirty="0"/>
          </a:p>
          <a:p>
            <a:r>
              <a:rPr lang="it-IT" sz="2400" dirty="0" smtClean="0">
                <a:highlight>
                  <a:srgbClr val="FFFF00"/>
                </a:highlight>
              </a:rPr>
              <a:t>6,01</a:t>
            </a:r>
            <a:r>
              <a:rPr lang="it-IT" sz="2400" dirty="0" smtClean="0"/>
              <a:t> </a:t>
            </a:r>
            <a:r>
              <a:rPr lang="it-IT" sz="2400" dirty="0"/>
              <a:t>del </a:t>
            </a:r>
            <a:r>
              <a:rPr lang="it-IT" sz="2400" dirty="0" smtClean="0"/>
              <a:t>2023</a:t>
            </a:r>
            <a:endParaRPr lang="it-IT" sz="24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092166" y="4504237"/>
            <a:ext cx="5368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Per definizione </a:t>
            </a:r>
            <a:r>
              <a:rPr lang="it-IT" b="1" dirty="0"/>
              <a:t>il tasso di natalità </a:t>
            </a:r>
            <a:r>
              <a:rPr lang="it-IT" dirty="0"/>
              <a:t>è il rapporto tra il numero dei nati vivi dell'anno e l'ammontare medio della popolazione residente, moltiplicato poi per 1000. </a:t>
            </a:r>
          </a:p>
        </p:txBody>
      </p:sp>
      <p:graphicFrame>
        <p:nvGraphicFramePr>
          <p:cNvPr id="9" name="Grafico 8">
            <a:extLst>
              <a:ext uri="{FF2B5EF4-FFF2-40B4-BE49-F238E27FC236}">
                <a16:creationId xmlns="" xmlns:a16="http://schemas.microsoft.com/office/drawing/2014/main" id="{E9F3E357-B5FE-052A-BB71-0A700FA4DC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6084487"/>
              </p:ext>
            </p:extLst>
          </p:nvPr>
        </p:nvGraphicFramePr>
        <p:xfrm>
          <a:off x="629368" y="773685"/>
          <a:ext cx="8495366" cy="3641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3EA7AC6A-5B56-6D61-B708-07A4DAD50AF6}"/>
              </a:ext>
            </a:extLst>
          </p:cNvPr>
          <p:cNvSpPr txBox="1"/>
          <p:nvPr/>
        </p:nvSpPr>
        <p:spPr>
          <a:xfrm>
            <a:off x="3902044" y="0"/>
            <a:ext cx="1964602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 smtClean="0">
                <a:solidFill>
                  <a:srgbClr val="2BB865"/>
                </a:solidFill>
                <a:latin typeface="Bodoni 72 Book" pitchFamily="2" charset="0"/>
              </a:rPr>
              <a:t>nascite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31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12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 descr="Immagine che contiene mappa&#10;&#10;Descrizione generata automaticamente">
            <a:extLst>
              <a:ext uri="{FF2B5EF4-FFF2-40B4-BE49-F238E27FC236}">
                <a16:creationId xmlns:a16="http://schemas.microsoft.com/office/drawing/2014/main" xmlns="" id="{FBF2BF46-73DC-F2BA-3EF9-683FACF942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" y="1258187"/>
            <a:ext cx="4446658" cy="3431507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40294" y="5238833"/>
            <a:ext cx="89037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Al suo posto, invece, si utilizza il</a:t>
            </a:r>
            <a:r>
              <a:rPr lang="it-IT" b="1" dirty="0"/>
              <a:t> tasso di fecondità totale</a:t>
            </a:r>
            <a:r>
              <a:rPr lang="it-IT" dirty="0"/>
              <a:t> (TFT), che può essere definito, come il numero medio di figli per donna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3EA7AC6A-5B56-6D61-B708-07A4DAD50AF6}"/>
              </a:ext>
            </a:extLst>
          </p:cNvPr>
          <p:cNvSpPr txBox="1"/>
          <p:nvPr/>
        </p:nvSpPr>
        <p:spPr>
          <a:xfrm>
            <a:off x="3902044" y="0"/>
            <a:ext cx="1964602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 smtClean="0">
                <a:solidFill>
                  <a:srgbClr val="2BB865"/>
                </a:solidFill>
                <a:latin typeface="Bodoni 72 Book" pitchFamily="2" charset="0"/>
              </a:rPr>
              <a:t>nascite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1513852"/>
              </p:ext>
            </p:extLst>
          </p:nvPr>
        </p:nvGraphicFramePr>
        <p:xfrm>
          <a:off x="4626321" y="910065"/>
          <a:ext cx="5006566" cy="4150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14517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13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354" y="814031"/>
            <a:ext cx="4172454" cy="3129341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92" y="3232429"/>
            <a:ext cx="5079200" cy="278536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9F5067D9-D17E-0AB3-ED74-81335FF6BA01}"/>
              </a:ext>
            </a:extLst>
          </p:cNvPr>
          <p:cNvSpPr txBox="1"/>
          <p:nvPr/>
        </p:nvSpPr>
        <p:spPr>
          <a:xfrm>
            <a:off x="301192" y="1106008"/>
            <a:ext cx="29107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Nel 2013 </a:t>
            </a:r>
          </a:p>
          <a:p>
            <a:r>
              <a:rPr lang="it-IT" sz="2800" dirty="0"/>
              <a:t>ogni 100 under 14</a:t>
            </a:r>
          </a:p>
          <a:p>
            <a:r>
              <a:rPr lang="it-IT" sz="2800" dirty="0"/>
              <a:t>120 over 65</a:t>
            </a:r>
          </a:p>
          <a:p>
            <a:endParaRPr lang="it-IT" sz="2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9F5067D9-D17E-0AB3-ED74-81335FF6BA01}"/>
              </a:ext>
            </a:extLst>
          </p:cNvPr>
          <p:cNvSpPr txBox="1"/>
          <p:nvPr/>
        </p:nvSpPr>
        <p:spPr>
          <a:xfrm>
            <a:off x="5521911" y="4592115"/>
            <a:ext cx="3685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Nel </a:t>
            </a:r>
            <a:r>
              <a:rPr lang="it-IT" sz="2800" dirty="0" smtClean="0"/>
              <a:t>2023 </a:t>
            </a:r>
            <a:endParaRPr lang="it-IT" sz="2800" dirty="0"/>
          </a:p>
          <a:p>
            <a:r>
              <a:rPr lang="it-IT" sz="2800" dirty="0"/>
              <a:t>ogni 100 under 14</a:t>
            </a:r>
          </a:p>
          <a:p>
            <a:r>
              <a:rPr lang="it-IT" sz="2800" dirty="0"/>
              <a:t>ci sono </a:t>
            </a:r>
            <a:r>
              <a:rPr lang="it-IT" sz="2800" dirty="0" smtClean="0"/>
              <a:t>177 </a:t>
            </a:r>
            <a:r>
              <a:rPr lang="it-IT" sz="2800" dirty="0"/>
              <a:t>over 65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3EA7AC6A-5B56-6D61-B708-07A4DAD50AF6}"/>
              </a:ext>
            </a:extLst>
          </p:cNvPr>
          <p:cNvSpPr txBox="1"/>
          <p:nvPr/>
        </p:nvSpPr>
        <p:spPr>
          <a:xfrm>
            <a:off x="2511618" y="209026"/>
            <a:ext cx="6252136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Indice di invecchiamento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46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14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09" y="353085"/>
            <a:ext cx="9642066" cy="566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15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34" y="280657"/>
            <a:ext cx="9732475" cy="565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39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5840292" y="2055136"/>
            <a:ext cx="4101220" cy="14852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 err="1">
                <a:latin typeface="+mj-lt"/>
                <a:ea typeface="+mj-ea"/>
                <a:cs typeface="+mj-cs"/>
              </a:rPr>
              <a:t>Sanità</a:t>
            </a:r>
            <a:r>
              <a:rPr lang="en-US" sz="5400" b="1" dirty="0">
                <a:latin typeface="+mj-lt"/>
                <a:ea typeface="+mj-ea"/>
                <a:cs typeface="+mj-cs"/>
              </a:rPr>
              <a:t> Sammarinese</a:t>
            </a:r>
            <a:endParaRPr lang="en-US" sz="5400" dirty="0">
              <a:latin typeface="+mj-lt"/>
              <a:ea typeface="+mj-ea"/>
              <a:cs typeface="+mj-cs"/>
            </a:endParaRPr>
          </a:p>
        </p:txBody>
      </p:sp>
      <p:sp>
        <p:nvSpPr>
          <p:cNvPr id="1041" name="Freeform: Shape 1040">
            <a:extLst>
              <a:ext uri="{FF2B5EF4-FFF2-40B4-BE49-F238E27FC236}">
                <a16:creationId xmlns:a16="http://schemas.microsoft.com/office/drawing/2014/main" xmlns="" id="{E49CC64F-7275-4E33-961B-0C5CDC4398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0" y="0"/>
            <a:ext cx="5840292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E7E6B0D5-3D06-15E1-5A69-38285F6060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" b="2425"/>
          <a:stretch/>
        </p:blipFill>
        <p:spPr>
          <a:xfrm>
            <a:off x="20" y="10"/>
            <a:ext cx="5710633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663537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6BF15E9C-1863-316E-7EB1-5A996D893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xmlns="" id="{A8DB9CD9-59B1-4D73-BC4C-98796A48EF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99057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xmlns="" id="{8874A6A9-41FF-4E33-AFA8-F9F81436A5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7" y="0"/>
            <a:ext cx="9905753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5" name="Group 1034">
            <a:extLst>
              <a:ext uri="{FF2B5EF4-FFF2-40B4-BE49-F238E27FC236}">
                <a16:creationId xmlns:a16="http://schemas.microsoft.com/office/drawing/2014/main" xmlns="" id="{721D730E-1F97-4071-B143-B05E6D2599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59014" y="3985"/>
            <a:ext cx="7940371" cy="6858000"/>
            <a:chOff x="1303402" y="3985"/>
            <a:chExt cx="9772765" cy="6858000"/>
          </a:xfrm>
        </p:grpSpPr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xmlns="" id="{B3849C6A-9EE5-4604-8EAE-DD4796B79D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xmlns="" id="{308677BE-069B-4A4D-8732-E26B6EF567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xmlns="" id="{9A9A575B-DD07-4388-963B-0AF3FDDCF3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xmlns="" id="{D55285E4-21EB-4EC1-AB8E-36E881E899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xmlns="" id="{6A0C77B5-3FAA-4D4F-9555-89D7516088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xmlns="" id="{5F0C96D1-A8B7-4C8E-9997-D823FD1591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42" name="Freeform: Shape 1041">
              <a:extLst>
                <a:ext uri="{FF2B5EF4-FFF2-40B4-BE49-F238E27FC236}">
                  <a16:creationId xmlns:a16="http://schemas.microsoft.com/office/drawing/2014/main" xmlns="" id="{DA46556D-445B-4CD0-87A0-02A30BD1B1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2C742098-E31E-5668-AC64-1B6A067D8863}"/>
              </a:ext>
            </a:extLst>
          </p:cNvPr>
          <p:cNvSpPr txBox="1"/>
          <p:nvPr/>
        </p:nvSpPr>
        <p:spPr>
          <a:xfrm>
            <a:off x="1848255" y="2821021"/>
            <a:ext cx="6575898" cy="10566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Strutture</a:t>
            </a:r>
            <a:r>
              <a:rPr lang="en-US" sz="66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6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Sanitarie</a:t>
            </a:r>
            <a:endParaRPr lang="en-US" sz="66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287CFB9-6F51-22AF-7E45-76CBBD7BA4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53796" y="5991225"/>
            <a:ext cx="2067315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en-US" altLang="it-IT" sz="300" b="1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en-US" altLang="it-IT" sz="3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AUTHORITY PER L’AUTORIZZAZIONE,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L’ACCREDITAMENTO E LA QUALITA’ DEI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SERVIZI SANITARI, SOCIO-SANITARI E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SOCIO-EDUCATIVI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023ABCB4-E823-686B-D97B-66E8A9C50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2" y="6356350"/>
            <a:ext cx="22288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B176F03-3836-294A-82AB-F6AD5FCC3FDA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36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18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1131683" y="131584"/>
            <a:ext cx="7170345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Strutture Sanitarie Pubbliche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638175" y="930310"/>
            <a:ext cx="70855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ctr">
              <a:lnSpc>
                <a:spcPct val="150000"/>
              </a:lnSpc>
              <a:spcAft>
                <a:spcPts val="0"/>
              </a:spcAft>
            </a:pPr>
            <a:r>
              <a:rPr lang="it-IT" sz="28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1 Ospedale</a:t>
            </a:r>
          </a:p>
          <a:p>
            <a:pPr lvl="0" algn="just" fontAlgn="ctr">
              <a:lnSpc>
                <a:spcPct val="150000"/>
              </a:lnSpc>
              <a:spcAft>
                <a:spcPts val="0"/>
              </a:spcAft>
            </a:pPr>
            <a:r>
              <a:rPr lang="it-IT" sz="28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3 Centri sanitari con 6 sedi distaccate.</a:t>
            </a:r>
          </a:p>
          <a:p>
            <a:pPr lvl="0" algn="just" fontAlgn="ctr">
              <a:lnSpc>
                <a:spcPct val="150000"/>
              </a:lnSpc>
              <a:spcAft>
                <a:spcPts val="0"/>
              </a:spcAft>
            </a:pPr>
            <a:r>
              <a:rPr lang="it-IT" sz="28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1 Assistenza Residenziale </a:t>
            </a:r>
            <a:r>
              <a:rPr lang="it-IT" sz="28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Anziani</a:t>
            </a:r>
          </a:p>
          <a:p>
            <a:pPr lvl="0" algn="just" fontAlgn="ctr">
              <a:lnSpc>
                <a:spcPct val="150000"/>
              </a:lnSpc>
              <a:spcAft>
                <a:spcPts val="0"/>
              </a:spcAft>
            </a:pPr>
            <a:r>
              <a:rPr lang="it-IT" sz="28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1 Centro riabilitativo per disabili</a:t>
            </a:r>
          </a:p>
          <a:p>
            <a:pPr lvl="0" algn="just" fontAlgn="ctr">
              <a:lnSpc>
                <a:spcPct val="150000"/>
              </a:lnSpc>
              <a:spcAft>
                <a:spcPts val="0"/>
              </a:spcAft>
            </a:pPr>
            <a:r>
              <a:rPr lang="it-IT" sz="28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1 Servizio Domiciliare Anziani</a:t>
            </a:r>
            <a:endParaRPr lang="it-IT" sz="28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 fontAlgn="ctr">
              <a:lnSpc>
                <a:spcPct val="150000"/>
              </a:lnSpc>
              <a:spcAft>
                <a:spcPts val="0"/>
              </a:spcAft>
            </a:pPr>
            <a:r>
              <a:rPr lang="it-IT" sz="28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1 </a:t>
            </a:r>
            <a:r>
              <a:rPr lang="it-IT" sz="28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Servizio </a:t>
            </a:r>
            <a:r>
              <a:rPr lang="it-IT" sz="28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Minori</a:t>
            </a:r>
            <a:endParaRPr lang="it-IT" sz="2800" dirty="0">
              <a:latin typeface="Verdana" panose="020B0604030504040204" pitchFamily="34" charset="0"/>
              <a:ea typeface="Cambria" panose="02040503050406030204" pitchFamily="18" charset="0"/>
              <a:cs typeface="Helvetica" panose="020B0604020202020204" pitchFamily="34" charset="0"/>
            </a:endParaRPr>
          </a:p>
        </p:txBody>
      </p:sp>
      <p:pic>
        <p:nvPicPr>
          <p:cNvPr id="4" name="Immagine 3" descr="Immagine che contiene edificio, aria aperta, finestra, cielo&#10;&#10;Descrizione generata automaticamente">
            <a:extLst>
              <a:ext uri="{FF2B5EF4-FFF2-40B4-BE49-F238E27FC236}">
                <a16:creationId xmlns:a16="http://schemas.microsoft.com/office/drawing/2014/main" xmlns="" id="{A1E96D68-605F-7E68-1B9C-EBB7D608DC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9608" y="4065007"/>
            <a:ext cx="3649302" cy="256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72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19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2198451" y="131584"/>
            <a:ext cx="6329913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Strutture Sanitarie Private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629367" y="703661"/>
            <a:ext cx="849517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ctr">
              <a:lnSpc>
                <a:spcPct val="150000"/>
              </a:lnSpc>
              <a:buFont typeface="Wingdings" panose="05000000000000000000" pitchFamily="2" charset="2"/>
              <a:buChar char=""/>
            </a:pPr>
            <a:r>
              <a:rPr lang="it-IT" sz="2400" dirty="0">
                <a:solidFill>
                  <a:srgbClr val="FF0000"/>
                </a:solidFill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Cliniche con degenza: 2</a:t>
            </a:r>
          </a:p>
          <a:p>
            <a:pPr marL="342900" indent="-342900" algn="just" fontAlgn="ctr">
              <a:lnSpc>
                <a:spcPct val="150000"/>
              </a:lnSpc>
              <a:buFont typeface="Wingdings" panose="05000000000000000000" pitchFamily="2" charset="2"/>
              <a:buChar char=""/>
            </a:pPr>
            <a:r>
              <a:rPr lang="it-IT" sz="2400" dirty="0">
                <a:solidFill>
                  <a:srgbClr val="FF0000"/>
                </a:solidFill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Casa di Riposo </a:t>
            </a:r>
            <a:r>
              <a:rPr lang="it-IT" sz="2400" dirty="0" smtClean="0">
                <a:solidFill>
                  <a:srgbClr val="FF0000"/>
                </a:solidFill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anziani: </a:t>
            </a:r>
            <a:r>
              <a:rPr lang="it-IT" sz="2400" dirty="0">
                <a:solidFill>
                  <a:srgbClr val="FF0000"/>
                </a:solidFill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1</a:t>
            </a:r>
          </a:p>
          <a:p>
            <a:pPr marL="342900" lvl="0" indent="-342900" algn="just" font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it-IT" sz="2400" dirty="0">
                <a:highlight>
                  <a:srgbClr val="FFFF00"/>
                </a:highlight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Poliambulatorio/centro medico: 18</a:t>
            </a:r>
            <a:endParaRPr lang="it-IT" sz="2400" dirty="0">
              <a:highlight>
                <a:srgbClr val="FFFF00"/>
              </a:highlight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it-IT" sz="24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Studi Fisioterapia: 3  </a:t>
            </a:r>
            <a:r>
              <a:rPr lang="it-IT" sz="24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( altri 17 </a:t>
            </a:r>
            <a:r>
              <a:rPr lang="it-IT" sz="24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studi)</a:t>
            </a:r>
            <a:endParaRPr lang="it-IT" sz="24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it-IT" sz="24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Medicina estetica: 3</a:t>
            </a:r>
          </a:p>
          <a:p>
            <a:pPr marL="342900" lvl="0" indent="-342900" algn="just" font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it-IT" sz="24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Centro diagnostico radiologico: 2</a:t>
            </a:r>
            <a:endParaRPr lang="it-IT" sz="24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it-IT" sz="2400" dirty="0" err="1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Biobanche</a:t>
            </a:r>
            <a:r>
              <a:rPr lang="it-IT" sz="24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: </a:t>
            </a:r>
            <a:r>
              <a:rPr lang="it-IT" sz="24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2</a:t>
            </a:r>
            <a:endParaRPr lang="it-IT" sz="24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it-IT" sz="24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Società Medicina del lavoro: 2 + 7 </a:t>
            </a:r>
            <a:r>
              <a:rPr lang="it-IT" sz="20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ambulatori medici </a:t>
            </a:r>
            <a:r>
              <a:rPr lang="it-IT" sz="20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intraziendali</a:t>
            </a:r>
            <a:endParaRPr lang="it-IT" sz="2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2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posando, persona, gruppo&#10;&#10;Descrizione generata automaticamente">
            <a:extLst>
              <a:ext uri="{FF2B5EF4-FFF2-40B4-BE49-F238E27FC236}">
                <a16:creationId xmlns:a16="http://schemas.microsoft.com/office/drawing/2014/main" xmlns="" id="{94EF5004-F60D-31FA-9615-867280C529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945"/>
          <a:stretch/>
        </p:blipFill>
        <p:spPr>
          <a:xfrm>
            <a:off x="20" y="10"/>
            <a:ext cx="9905980" cy="6857990"/>
          </a:xfrm>
          <a:prstGeom prst="rect">
            <a:avLst/>
          </a:prstGeom>
        </p:spPr>
      </p:pic>
      <p:sp>
        <p:nvSpPr>
          <p:cNvPr id="1031" name="Freeform: Shape 1030">
            <a:extLst>
              <a:ext uri="{FF2B5EF4-FFF2-40B4-BE49-F238E27FC236}">
                <a16:creationId xmlns:a16="http://schemas.microsoft.com/office/drawing/2014/main" xmlns="" id="{22C6C9C9-83BF-4A6C-A1BF-C1735C61B4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978425" y="1"/>
            <a:ext cx="5927575" cy="6853457"/>
          </a:xfrm>
          <a:custGeom>
            <a:avLst/>
            <a:gdLst>
              <a:gd name="connsiteX0" fmla="*/ 2113864 w 7295477"/>
              <a:gd name="connsiteY0" fmla="*/ 0 h 6853457"/>
              <a:gd name="connsiteX1" fmla="*/ 5731689 w 7295477"/>
              <a:gd name="connsiteY1" fmla="*/ 0 h 6853457"/>
              <a:gd name="connsiteX2" fmla="*/ 5792604 w 7295477"/>
              <a:gd name="connsiteY2" fmla="*/ 31199 h 6853457"/>
              <a:gd name="connsiteX3" fmla="*/ 7277638 w 7295477"/>
              <a:gd name="connsiteY3" fmla="*/ 1446415 h 6853457"/>
              <a:gd name="connsiteX4" fmla="*/ 7295477 w 7295477"/>
              <a:gd name="connsiteY4" fmla="*/ 1478103 h 6853457"/>
              <a:gd name="connsiteX5" fmla="*/ 7295477 w 7295477"/>
              <a:gd name="connsiteY5" fmla="*/ 5482224 h 6853457"/>
              <a:gd name="connsiteX6" fmla="*/ 7195301 w 7295477"/>
              <a:gd name="connsiteY6" fmla="*/ 5644337 h 6853457"/>
              <a:gd name="connsiteX7" fmla="*/ 5956878 w 7295477"/>
              <a:gd name="connsiteY7" fmla="*/ 6835380 h 6853457"/>
              <a:gd name="connsiteX8" fmla="*/ 5925438 w 7295477"/>
              <a:gd name="connsiteY8" fmla="*/ 6853457 h 6853457"/>
              <a:gd name="connsiteX9" fmla="*/ 1920114 w 7295477"/>
              <a:gd name="connsiteY9" fmla="*/ 6853457 h 6853457"/>
              <a:gd name="connsiteX10" fmla="*/ 1888674 w 7295477"/>
              <a:gd name="connsiteY10" fmla="*/ 6835380 h 6853457"/>
              <a:gd name="connsiteX11" fmla="*/ 0 w 7295477"/>
              <a:gd name="connsiteY11" fmla="*/ 3480517 h 6853457"/>
              <a:gd name="connsiteX12" fmla="*/ 2052949 w 7295477"/>
              <a:gd name="connsiteY12" fmla="*/ 31199 h 685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95477" h="6853457">
                <a:moveTo>
                  <a:pt x="2113864" y="0"/>
                </a:moveTo>
                <a:lnTo>
                  <a:pt x="5731689" y="0"/>
                </a:lnTo>
                <a:lnTo>
                  <a:pt x="5792604" y="31199"/>
                </a:lnTo>
                <a:cubicBezTo>
                  <a:pt x="6404018" y="363339"/>
                  <a:pt x="6917255" y="853303"/>
                  <a:pt x="7277638" y="1446415"/>
                </a:cubicBezTo>
                <a:lnTo>
                  <a:pt x="7295477" y="1478103"/>
                </a:lnTo>
                <a:lnTo>
                  <a:pt x="7295477" y="5482224"/>
                </a:lnTo>
                <a:lnTo>
                  <a:pt x="7195301" y="5644337"/>
                </a:lnTo>
                <a:cubicBezTo>
                  <a:pt x="6875688" y="6126745"/>
                  <a:pt x="6452261" y="6534378"/>
                  <a:pt x="5956878" y="6835380"/>
                </a:cubicBezTo>
                <a:lnTo>
                  <a:pt x="5925438" y="6853457"/>
                </a:lnTo>
                <a:lnTo>
                  <a:pt x="1920114" y="6853457"/>
                </a:lnTo>
                <a:lnTo>
                  <a:pt x="1888674" y="6835380"/>
                </a:lnTo>
                <a:cubicBezTo>
                  <a:pt x="756370" y="6147375"/>
                  <a:pt x="0" y="4902276"/>
                  <a:pt x="0" y="3480517"/>
                </a:cubicBezTo>
                <a:cubicBezTo>
                  <a:pt x="0" y="1991056"/>
                  <a:pt x="830121" y="695479"/>
                  <a:pt x="2052949" y="31199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237797" y="5733288"/>
            <a:ext cx="3915347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en-US" altLang="it-IT" sz="300" b="1" i="0" u="none" strike="noStrike" kern="1200" cap="none" normalizeH="0" baseline="0">
              <a:ln>
                <a:noFill/>
              </a:ln>
              <a:solidFill>
                <a:srgbClr val="FFFFFF"/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en-US" altLang="it-IT" sz="300" b="1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AUTHORITY PER L’AUTORIZZAZIONE,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rgbClr val="FFFFFF"/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            L’ACCREDITAMENTO E LA QUALITA’ DEI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rgbClr val="FFFFFF"/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            SERVIZI SANITARI, SOCIO-SANITARI E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rgbClr val="FFFFFF"/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            SOCIO-EDUCATIVI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rgbClr val="FFFFFF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8425" y="1176950"/>
            <a:ext cx="5714551" cy="463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4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20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2198451" y="131584"/>
            <a:ext cx="6329913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Strutture Sanitarie Private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629367" y="706026"/>
            <a:ext cx="8495178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it-IT" sz="24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Centro </a:t>
            </a:r>
            <a:r>
              <a:rPr lang="it-IT" sz="24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di andrologia: 1</a:t>
            </a:r>
            <a:endParaRPr lang="it-IT" sz="24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it-IT" sz="24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Punto prelievi in autodiagnosi: </a:t>
            </a:r>
            <a:r>
              <a:rPr lang="it-IT" sz="24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1</a:t>
            </a:r>
          </a:p>
          <a:p>
            <a:pPr marL="342900" lvl="0" indent="-342900" algn="just" font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it-IT" sz="2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Servizio infermieristico domiciliare: 1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it-IT" sz="2400" dirty="0">
                <a:solidFill>
                  <a:srgbClr val="FF0000"/>
                </a:solidFill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Trasporto sanitario: 2 </a:t>
            </a:r>
            <a:r>
              <a:rPr lang="it-IT" sz="24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+ 1  </a:t>
            </a:r>
            <a:r>
              <a:rPr lang="it-IT" sz="20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(+1 con trasporto sociale)</a:t>
            </a:r>
          </a:p>
          <a:p>
            <a:pPr marL="342900" indent="-342900" algn="just" fontAlgn="ctr">
              <a:lnSpc>
                <a:spcPct val="150000"/>
              </a:lnSpc>
              <a:buFont typeface="Wingdings" panose="05000000000000000000" pitchFamily="2" charset="2"/>
              <a:buChar char=""/>
            </a:pPr>
            <a:r>
              <a:rPr lang="it-IT" sz="2400" dirty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Studi odontoiatrici: </a:t>
            </a:r>
            <a:r>
              <a:rPr lang="it-IT" sz="24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22 (</a:t>
            </a:r>
            <a:r>
              <a:rPr lang="it-IT" sz="2400" dirty="0" smtClean="0">
                <a:solidFill>
                  <a:srgbClr val="FF0000"/>
                </a:solidFill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7 accreditati</a:t>
            </a:r>
            <a:r>
              <a:rPr lang="it-IT" sz="24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)</a:t>
            </a:r>
          </a:p>
          <a:p>
            <a:pPr marL="342900" indent="-342900" algn="just" fontAlgn="ctr">
              <a:lnSpc>
                <a:spcPct val="150000"/>
              </a:lnSpc>
              <a:buFont typeface="Wingdings" panose="05000000000000000000" pitchFamily="2" charset="2"/>
              <a:buChar char=""/>
            </a:pPr>
            <a:r>
              <a:rPr lang="it-IT" sz="24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Studio di biologo nutrizionista: 7</a:t>
            </a:r>
          </a:p>
          <a:p>
            <a:pPr marL="342900" indent="-342900" algn="just" fontAlgn="ctr">
              <a:lnSpc>
                <a:spcPct val="150000"/>
              </a:lnSpc>
              <a:buFont typeface="Wingdings" panose="05000000000000000000" pitchFamily="2" charset="2"/>
              <a:buChar char=""/>
            </a:pPr>
            <a:r>
              <a:rPr lang="it-IT" sz="2400" dirty="0" smtClean="0">
                <a:latin typeface="Verdana" panose="020B0604030504040204" pitchFamily="34" charset="0"/>
                <a:ea typeface="Cambria" panose="02040503050406030204" pitchFamily="18" charset="0"/>
                <a:cs typeface="Helvetica" panose="020B0604020202020204" pitchFamily="34" charset="0"/>
              </a:rPr>
              <a:t>Studio da psicologo: 20</a:t>
            </a:r>
          </a:p>
          <a:p>
            <a:pPr algn="just" fontAlgn="ctr">
              <a:lnSpc>
                <a:spcPct val="150000"/>
              </a:lnSpc>
            </a:pPr>
            <a:endParaRPr lang="it-IT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ctr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endParaRPr lang="it-IT" sz="3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803964" y="5544231"/>
            <a:ext cx="61020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https://www.gov.sm/pub1/GovSM/Authority-Sanitaria/Autorizzazione-ed-Accreditamento-delle-Strutture-Sanitarie-Socio-Sanitarie-e-Socio-Educative.html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8D3F6209-90CF-47AF-162E-43D309AD8721}"/>
              </a:ext>
            </a:extLst>
          </p:cNvPr>
          <p:cNvSpPr txBox="1"/>
          <p:nvPr/>
        </p:nvSpPr>
        <p:spPr>
          <a:xfrm>
            <a:off x="2362954" y="4904427"/>
            <a:ext cx="4790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/>
              <a:t>Totale </a:t>
            </a:r>
            <a:r>
              <a:rPr lang="it-IT" sz="3200" b="1" dirty="0" smtClean="0"/>
              <a:t>oltre 100 </a:t>
            </a:r>
            <a:r>
              <a:rPr lang="it-IT" sz="3200" b="1" dirty="0"/>
              <a:t>strutture</a:t>
            </a:r>
          </a:p>
        </p:txBody>
      </p:sp>
    </p:spTree>
    <p:extLst>
      <p:ext uri="{BB962C8B-B14F-4D97-AF65-F5344CB8AC3E}">
        <p14:creationId xmlns:p14="http://schemas.microsoft.com/office/powerpoint/2010/main" val="259315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27FBFA9D-6EC4-678D-5D14-A8C6A34E5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xmlns="" id="{A8DB9CD9-59B1-4D73-BC4C-98796A48EF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99057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xmlns="" id="{8874A6A9-41FF-4E33-AFA8-F9F81436A5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7" y="0"/>
            <a:ext cx="9905753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5" name="Group 1034">
            <a:extLst>
              <a:ext uri="{FF2B5EF4-FFF2-40B4-BE49-F238E27FC236}">
                <a16:creationId xmlns:a16="http://schemas.microsoft.com/office/drawing/2014/main" xmlns="" id="{721D730E-1F97-4071-B143-B05E6D2599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59014" y="3985"/>
            <a:ext cx="7940371" cy="6858000"/>
            <a:chOff x="1303402" y="3985"/>
            <a:chExt cx="9772765" cy="6858000"/>
          </a:xfrm>
        </p:grpSpPr>
        <p:sp>
          <p:nvSpPr>
            <p:cNvPr id="1028" name="Freeform: Shape 1035">
              <a:extLst>
                <a:ext uri="{FF2B5EF4-FFF2-40B4-BE49-F238E27FC236}">
                  <a16:creationId xmlns:a16="http://schemas.microsoft.com/office/drawing/2014/main" xmlns="" id="{B3849C6A-9EE5-4604-8EAE-DD4796B79D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29" name="Freeform: Shape 1036">
              <a:extLst>
                <a:ext uri="{FF2B5EF4-FFF2-40B4-BE49-F238E27FC236}">
                  <a16:creationId xmlns:a16="http://schemas.microsoft.com/office/drawing/2014/main" xmlns="" id="{308677BE-069B-4A4D-8732-E26B6EF567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0" name="Freeform: Shape 1037">
              <a:extLst>
                <a:ext uri="{FF2B5EF4-FFF2-40B4-BE49-F238E27FC236}">
                  <a16:creationId xmlns:a16="http://schemas.microsoft.com/office/drawing/2014/main" xmlns="" id="{9A9A575B-DD07-4388-963B-0AF3FDDCF3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2" name="Freeform: Shape 1038">
              <a:extLst>
                <a:ext uri="{FF2B5EF4-FFF2-40B4-BE49-F238E27FC236}">
                  <a16:creationId xmlns:a16="http://schemas.microsoft.com/office/drawing/2014/main" xmlns="" id="{D55285E4-21EB-4EC1-AB8E-36E881E899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4" name="Freeform: Shape 1039">
              <a:extLst>
                <a:ext uri="{FF2B5EF4-FFF2-40B4-BE49-F238E27FC236}">
                  <a16:creationId xmlns:a16="http://schemas.microsoft.com/office/drawing/2014/main" xmlns="" id="{6A0C77B5-3FAA-4D4F-9555-89D7516088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043" name="Freeform: Shape 1040">
              <a:extLst>
                <a:ext uri="{FF2B5EF4-FFF2-40B4-BE49-F238E27FC236}">
                  <a16:creationId xmlns:a16="http://schemas.microsoft.com/office/drawing/2014/main" xmlns="" id="{5F0C96D1-A8B7-4C8E-9997-D823FD1591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44" name="Freeform: Shape 1041">
              <a:extLst>
                <a:ext uri="{FF2B5EF4-FFF2-40B4-BE49-F238E27FC236}">
                  <a16:creationId xmlns:a16="http://schemas.microsoft.com/office/drawing/2014/main" xmlns="" id="{DA46556D-445B-4CD0-87A0-02A30BD1B1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D514BA62-85E4-D287-480A-18CCAAB4F61D}"/>
              </a:ext>
            </a:extLst>
          </p:cNvPr>
          <p:cNvSpPr txBox="1"/>
          <p:nvPr/>
        </p:nvSpPr>
        <p:spPr>
          <a:xfrm>
            <a:off x="2721111" y="1888415"/>
            <a:ext cx="4680688" cy="30241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Forza </a:t>
            </a:r>
            <a:r>
              <a:rPr lang="en-US" sz="72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lavoro</a:t>
            </a:r>
            <a:r>
              <a:rPr lang="en-US" sz="72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72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settore</a:t>
            </a:r>
            <a:r>
              <a:rPr lang="en-US" sz="72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72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sanitario</a:t>
            </a:r>
            <a:endParaRPr lang="en-US" sz="7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EBEC737-3311-41D2-A73D-3768EF8B9C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53796" y="5991225"/>
            <a:ext cx="2067315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en-US" altLang="it-IT" sz="300" b="1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en-US" altLang="it-IT" sz="3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AUTHORITY PER L’AUTORIZZAZIONE,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L’ACCREDITAMENTO E LA QUALITA’ DEI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SERVIZI SANITARI, SOCIO-SANITARI E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SOCIO-EDUCATIVI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3D1AF769-D42A-C1C8-0BC2-88A4E715B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2" y="6356350"/>
            <a:ext cx="22288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B176F03-3836-294A-82AB-F6AD5FCC3FDA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6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22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7" y="258095"/>
            <a:ext cx="1984837" cy="202337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2791972" y="258095"/>
            <a:ext cx="6605525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Iscritti ordine dei medici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614204" y="2281473"/>
            <a:ext cx="660552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Odontoiatri 					  23</a:t>
            </a:r>
          </a:p>
          <a:p>
            <a:endParaRPr lang="it-IT" sz="2800" dirty="0"/>
          </a:p>
          <a:p>
            <a:r>
              <a:rPr lang="it-IT" sz="2800" dirty="0"/>
              <a:t>Albo dei Medici liberi professionisti	  46</a:t>
            </a:r>
          </a:p>
          <a:p>
            <a:r>
              <a:rPr lang="it-IT" sz="2800" dirty="0"/>
              <a:t>Ordine medici				145</a:t>
            </a:r>
          </a:p>
          <a:p>
            <a:r>
              <a:rPr lang="it-IT" sz="2800" dirty="0">
                <a:highlight>
                  <a:srgbClr val="FFFF00"/>
                </a:highlight>
              </a:rPr>
              <a:t>Registro dei Consulenti			408</a:t>
            </a:r>
          </a:p>
          <a:p>
            <a:endParaRPr lang="it-IT" sz="2800" dirty="0">
              <a:highlight>
                <a:srgbClr val="FFFF00"/>
              </a:highlight>
            </a:endParaRPr>
          </a:p>
          <a:p>
            <a:r>
              <a:rPr lang="it-IT" sz="2800" dirty="0">
                <a:highlight>
                  <a:srgbClr val="FFFF00"/>
                </a:highlight>
              </a:rPr>
              <a:t>Totale						</a:t>
            </a:r>
            <a:r>
              <a:rPr lang="it-IT" sz="3600" b="1" dirty="0" smtClean="0">
                <a:highlight>
                  <a:srgbClr val="FFFF00"/>
                </a:highlight>
              </a:rPr>
              <a:t>599</a:t>
            </a:r>
            <a:endParaRPr lang="it-IT" sz="36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98043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606FC0E3-0143-0B46-AFD2-3424CA546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3B861DEC-3CFE-FFFD-97CA-9D535219A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23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EDABC5B8-D7A2-F90F-B90E-44BC4F815B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5A05BA78-07D7-A74E-A088-2FDF4FE5D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EA8C8072-D2AC-932B-C1F2-C277D28B78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7" y="258095"/>
            <a:ext cx="1984837" cy="202337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A5AF6F57-F50A-834E-A5F7-1ADE1F85FF44}"/>
              </a:ext>
            </a:extLst>
          </p:cNvPr>
          <p:cNvSpPr txBox="1"/>
          <p:nvPr/>
        </p:nvSpPr>
        <p:spPr>
          <a:xfrm>
            <a:off x="2840792" y="4927969"/>
            <a:ext cx="6702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dirty="0"/>
              <a:t>Un medico ogni 59 residenti</a:t>
            </a:r>
          </a:p>
        </p:txBody>
      </p:sp>
      <p:pic>
        <p:nvPicPr>
          <p:cNvPr id="9" name="Immagine 8" descr="Immagine che contiene vestiti, Viso umano, muro, persona&#10;&#10;Descrizione generata automaticamente">
            <a:extLst>
              <a:ext uri="{FF2B5EF4-FFF2-40B4-BE49-F238E27FC236}">
                <a16:creationId xmlns:a16="http://schemas.microsoft.com/office/drawing/2014/main" xmlns="" id="{4052B8A8-3479-27ED-BA78-DA7FE7D8BF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4697" y="642937"/>
            <a:ext cx="6541406" cy="404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68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4E11496F-18D7-9387-253E-CE0ECC8208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D27652CE-BE79-2817-9E61-60354B40B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24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2B156F9B-8471-0767-D89B-5592A6C911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809BD2F4-F332-8BF5-708F-FC96D36BC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3696511A-8C62-ADFC-5DBC-FE13C4B9B4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7" y="258095"/>
            <a:ext cx="1984837" cy="202337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99F41C2C-027F-36A0-36B6-90D62115314E}"/>
              </a:ext>
            </a:extLst>
          </p:cNvPr>
          <p:cNvSpPr txBox="1"/>
          <p:nvPr/>
        </p:nvSpPr>
        <p:spPr>
          <a:xfrm>
            <a:off x="1692614" y="4774575"/>
            <a:ext cx="7196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Medici I.S.S. </a:t>
            </a:r>
            <a:r>
              <a:rPr lang="it-IT" sz="3600" b="1" dirty="0"/>
              <a:t>226</a:t>
            </a:r>
            <a:r>
              <a:rPr lang="it-IT" sz="3600" dirty="0"/>
              <a:t> </a:t>
            </a:r>
          </a:p>
          <a:p>
            <a:pPr algn="ctr"/>
            <a:r>
              <a:rPr lang="it-IT" sz="3600" dirty="0"/>
              <a:t>pari ad un medico ogni 155 cittadini</a:t>
            </a:r>
          </a:p>
        </p:txBody>
      </p:sp>
      <p:pic>
        <p:nvPicPr>
          <p:cNvPr id="4" name="Immagine 3" descr="Immagine che contiene persona, vestiti, Camice bianco, assistenza sanitaria&#10;&#10;Descrizione generata automaticamente">
            <a:extLst>
              <a:ext uri="{FF2B5EF4-FFF2-40B4-BE49-F238E27FC236}">
                <a16:creationId xmlns:a16="http://schemas.microsoft.com/office/drawing/2014/main" xmlns="" id="{ACDDE0EA-73FE-A45F-3C7C-C46D347D05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3920247" y="378501"/>
            <a:ext cx="2898842" cy="437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57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25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1587782" y="322258"/>
            <a:ext cx="7488194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Forze lavoro in ambito sanitario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370" y="1240325"/>
            <a:ext cx="9183974" cy="4658199"/>
          </a:xfrm>
          <a:prstGeom prst="rect">
            <a:avLst/>
          </a:prstGeom>
        </p:spPr>
      </p:pic>
      <p:sp>
        <p:nvSpPr>
          <p:cNvPr id="4" name="Freccia in giù 3">
            <a:extLst>
              <a:ext uri="{FF2B5EF4-FFF2-40B4-BE49-F238E27FC236}">
                <a16:creationId xmlns:a16="http://schemas.microsoft.com/office/drawing/2014/main" xmlns="" id="{FFFBCD68-1C13-6D9A-1DFB-D29FCAA1D8BB}"/>
              </a:ext>
            </a:extLst>
          </p:cNvPr>
          <p:cNvSpPr/>
          <p:nvPr/>
        </p:nvSpPr>
        <p:spPr>
          <a:xfrm>
            <a:off x="8865005" y="1386775"/>
            <a:ext cx="253055" cy="981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xmlns="" id="{13ABBE74-AE68-729D-1795-6F4E0A657676}"/>
              </a:ext>
            </a:extLst>
          </p:cNvPr>
          <p:cNvSpPr/>
          <p:nvPr/>
        </p:nvSpPr>
        <p:spPr>
          <a:xfrm>
            <a:off x="6099107" y="2033081"/>
            <a:ext cx="253055" cy="981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854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26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3548959" y="710435"/>
            <a:ext cx="5785164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Iscritti ordine infermieri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29367" y="2138227"/>
            <a:ext cx="506175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iscritti ordine		327</a:t>
            </a:r>
          </a:p>
          <a:p>
            <a:r>
              <a:rPr lang="it-IT" sz="3200" dirty="0"/>
              <a:t>iscritti all’albo		    1</a:t>
            </a:r>
          </a:p>
          <a:p>
            <a:r>
              <a:rPr lang="it-IT" sz="3200" dirty="0"/>
              <a:t>iscritti registro		  78</a:t>
            </a:r>
          </a:p>
          <a:p>
            <a:endParaRPr lang="it-IT" sz="3200" dirty="0"/>
          </a:p>
          <a:p>
            <a:r>
              <a:rPr lang="it-IT" sz="3200" dirty="0"/>
              <a:t>Totale			</a:t>
            </a:r>
            <a:r>
              <a:rPr lang="it-IT" sz="4000" b="1" dirty="0">
                <a:solidFill>
                  <a:schemeClr val="accent1"/>
                </a:solidFill>
              </a:rPr>
              <a:t>406</a:t>
            </a:r>
          </a:p>
          <a:p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667" y="330803"/>
            <a:ext cx="2209045" cy="980070"/>
          </a:xfrm>
          <a:prstGeom prst="rect">
            <a:avLst/>
          </a:prstGeom>
        </p:spPr>
      </p:pic>
      <p:pic>
        <p:nvPicPr>
          <p:cNvPr id="6" name="Immagine 5" descr="Immagine che contiene persona, Viso umano, vestiti, sorriso&#10;&#10;Descrizione generata automaticamente">
            <a:extLst>
              <a:ext uri="{FF2B5EF4-FFF2-40B4-BE49-F238E27FC236}">
                <a16:creationId xmlns:a16="http://schemas.microsoft.com/office/drawing/2014/main" xmlns="" id="{C5B1BABA-03A1-2B17-A208-9F37709F39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3272" y="2120411"/>
            <a:ext cx="3795756" cy="284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64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1C871DCD-8844-B315-9588-D7E410262B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7F5C06ED-46CA-91F6-71AE-03C609D86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27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81B334A4-920F-390C-AD6F-2CC41BAD87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FBA3ED73-5962-2ABE-1FF6-CF2FE2CA0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917547E7-1259-3343-7119-E589170B6267}"/>
              </a:ext>
            </a:extLst>
          </p:cNvPr>
          <p:cNvSpPr txBox="1"/>
          <p:nvPr/>
        </p:nvSpPr>
        <p:spPr>
          <a:xfrm>
            <a:off x="2512532" y="5428679"/>
            <a:ext cx="506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1 infermiere ogni 86 cittadini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8F212687-9A41-8A5A-7463-2AB23EA37B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175" y="291955"/>
            <a:ext cx="2209045" cy="980070"/>
          </a:xfrm>
          <a:prstGeom prst="rect">
            <a:avLst/>
          </a:prstGeom>
        </p:spPr>
      </p:pic>
      <p:pic>
        <p:nvPicPr>
          <p:cNvPr id="6" name="Immagine 5" descr="Immagine che contiene persona, Viso umano, vestiti, sorriso&#10;&#10;Descrizione generata automaticamente">
            <a:extLst>
              <a:ext uri="{FF2B5EF4-FFF2-40B4-BE49-F238E27FC236}">
                <a16:creationId xmlns:a16="http://schemas.microsoft.com/office/drawing/2014/main" xmlns="" id="{51E3F402-55E2-53BB-C901-6B797F62D6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2223" y="1272025"/>
            <a:ext cx="5353899" cy="400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02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28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1585452" y="174816"/>
            <a:ext cx="7458960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Forze lavoro in ambito sanitario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175" y="973542"/>
            <a:ext cx="8563577" cy="4963105"/>
          </a:xfrm>
          <a:prstGeom prst="rect">
            <a:avLst/>
          </a:prstGeom>
        </p:spPr>
      </p:pic>
      <p:sp>
        <p:nvSpPr>
          <p:cNvPr id="2" name="Freccia in giù 1">
            <a:extLst>
              <a:ext uri="{FF2B5EF4-FFF2-40B4-BE49-F238E27FC236}">
                <a16:creationId xmlns:a16="http://schemas.microsoft.com/office/drawing/2014/main" xmlns="" id="{1893AB73-6B27-300B-48AF-8C10C17BD336}"/>
              </a:ext>
            </a:extLst>
          </p:cNvPr>
          <p:cNvSpPr/>
          <p:nvPr/>
        </p:nvSpPr>
        <p:spPr>
          <a:xfrm>
            <a:off x="5807413" y="2435689"/>
            <a:ext cx="126459" cy="6291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in giù 8">
            <a:extLst>
              <a:ext uri="{FF2B5EF4-FFF2-40B4-BE49-F238E27FC236}">
                <a16:creationId xmlns:a16="http://schemas.microsoft.com/office/drawing/2014/main" xmlns="" id="{1893AB73-6B27-300B-48AF-8C10C17BD336}"/>
              </a:ext>
            </a:extLst>
          </p:cNvPr>
          <p:cNvSpPr/>
          <p:nvPr/>
        </p:nvSpPr>
        <p:spPr>
          <a:xfrm rot="10800000">
            <a:off x="4372824" y="4226766"/>
            <a:ext cx="243433" cy="629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926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29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4810329" y="328693"/>
            <a:ext cx="4902740" cy="1073755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Iscritti ordine degli piscologici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07" y="311175"/>
            <a:ext cx="3733333" cy="80000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53107" y="2211953"/>
            <a:ext cx="457537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Psicologi	 		74</a:t>
            </a:r>
          </a:p>
          <a:p>
            <a:endParaRPr lang="it-IT" sz="3200" dirty="0"/>
          </a:p>
          <a:p>
            <a:r>
              <a:rPr lang="it-IT" sz="3200" dirty="0"/>
              <a:t>Liberi Professionisti	31</a:t>
            </a:r>
          </a:p>
          <a:p>
            <a:endParaRPr lang="it-IT" dirty="0"/>
          </a:p>
        </p:txBody>
      </p:sp>
      <p:pic>
        <p:nvPicPr>
          <p:cNvPr id="4" name="Immagine 3" descr="Immagine che contiene vestiti, persona, muro, interno&#10;&#10;Descrizione generata automaticamente">
            <a:extLst>
              <a:ext uri="{FF2B5EF4-FFF2-40B4-BE49-F238E27FC236}">
                <a16:creationId xmlns:a16="http://schemas.microsoft.com/office/drawing/2014/main" xmlns="" id="{23815929-B06D-29E0-BF88-B1D66BFA74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9414" y="2211953"/>
            <a:ext cx="4623655" cy="260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7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812EE5BB-7CA1-75CC-C617-FBAC7AAB4D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686" y="1003684"/>
            <a:ext cx="8427979" cy="484344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880844" y="211755"/>
            <a:ext cx="8212821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Aspettativa di vita alla nascita 2020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8175" y="2461878"/>
            <a:ext cx="355806" cy="355806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C8BBD3EA-E4A8-5A6E-C29E-B06CE1F8E906}"/>
              </a:ext>
            </a:extLst>
          </p:cNvPr>
          <p:cNvSpPr txBox="1"/>
          <p:nvPr/>
        </p:nvSpPr>
        <p:spPr>
          <a:xfrm>
            <a:off x="880844" y="2470504"/>
            <a:ext cx="2910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highlight>
                  <a:srgbClr val="FFFF00"/>
                </a:highlight>
              </a:rPr>
              <a:t>San Marino             84,9  83  86,9</a:t>
            </a:r>
          </a:p>
        </p:txBody>
      </p:sp>
    </p:spTree>
    <p:extLst>
      <p:ext uri="{BB962C8B-B14F-4D97-AF65-F5344CB8AC3E}">
        <p14:creationId xmlns:p14="http://schemas.microsoft.com/office/powerpoint/2010/main" val="119301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30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1587782" y="322258"/>
            <a:ext cx="7488194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Forze lavoro in ambito sanitario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3FBCE07D-EAB8-E85C-CB3F-28DCC2B13D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945" y="1359017"/>
            <a:ext cx="8822028" cy="4500870"/>
          </a:xfrm>
          <a:prstGeom prst="rect">
            <a:avLst/>
          </a:prstGeom>
        </p:spPr>
      </p:pic>
      <p:pic>
        <p:nvPicPr>
          <p:cNvPr id="4" name="Elemento grafico 3">
            <a:extLst>
              <a:ext uri="{FF2B5EF4-FFF2-40B4-BE49-F238E27FC236}">
                <a16:creationId xmlns:a16="http://schemas.microsoft.com/office/drawing/2014/main" xmlns="" id="{67812955-227E-1EB0-523A-445E49A305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730132" y="1313895"/>
            <a:ext cx="2735841" cy="360558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xmlns="" id="{F146B6AC-F151-4BC7-13F5-E762BE944297}"/>
              </a:ext>
            </a:extLst>
          </p:cNvPr>
          <p:cNvSpPr/>
          <p:nvPr/>
        </p:nvSpPr>
        <p:spPr>
          <a:xfrm>
            <a:off x="5937161" y="4069724"/>
            <a:ext cx="167425" cy="21894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xmlns="" id="{86D7D169-328C-5C40-6851-68AAB26CCC7E}"/>
              </a:ext>
            </a:extLst>
          </p:cNvPr>
          <p:cNvSpPr/>
          <p:nvPr/>
        </p:nvSpPr>
        <p:spPr>
          <a:xfrm>
            <a:off x="5937161" y="3451538"/>
            <a:ext cx="167425" cy="61818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xmlns="" id="{0A1F5D25-A5E4-73F2-B525-D70642B2321A}"/>
              </a:ext>
            </a:extLst>
          </p:cNvPr>
          <p:cNvSpPr/>
          <p:nvPr/>
        </p:nvSpPr>
        <p:spPr>
          <a:xfrm>
            <a:off x="5937161" y="3026535"/>
            <a:ext cx="167425" cy="42500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xmlns="" id="{76EEA739-D62C-E7AB-E0E5-2F2B55A907E5}"/>
              </a:ext>
            </a:extLst>
          </p:cNvPr>
          <p:cNvSpPr/>
          <p:nvPr/>
        </p:nvSpPr>
        <p:spPr>
          <a:xfrm>
            <a:off x="5937161" y="2408350"/>
            <a:ext cx="167425" cy="61818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xmlns="" id="{F8691D92-D63E-AB4B-CCF6-7A74FC96D1F4}"/>
              </a:ext>
            </a:extLst>
          </p:cNvPr>
          <p:cNvSpPr/>
          <p:nvPr/>
        </p:nvSpPr>
        <p:spPr>
          <a:xfrm>
            <a:off x="5937161" y="2099256"/>
            <a:ext cx="167425" cy="30909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8C6E6F9F-3BE6-AE54-6233-695218243600}"/>
              </a:ext>
            </a:extLst>
          </p:cNvPr>
          <p:cNvSpPr txBox="1"/>
          <p:nvPr/>
        </p:nvSpPr>
        <p:spPr>
          <a:xfrm>
            <a:off x="8501974" y="2295728"/>
            <a:ext cx="96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/>
              <a:t>44 %</a:t>
            </a:r>
          </a:p>
        </p:txBody>
      </p:sp>
    </p:spTree>
    <p:extLst>
      <p:ext uri="{BB962C8B-B14F-4D97-AF65-F5344CB8AC3E}">
        <p14:creationId xmlns:p14="http://schemas.microsoft.com/office/powerpoint/2010/main" val="55725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31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1587782" y="193038"/>
            <a:ext cx="7488194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Forze lavoro in ambito sanitario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580" y="1468192"/>
            <a:ext cx="8519172" cy="4430332"/>
          </a:xfrm>
          <a:prstGeom prst="rect">
            <a:avLst/>
          </a:prstGeom>
        </p:spPr>
      </p:pic>
      <p:pic>
        <p:nvPicPr>
          <p:cNvPr id="2" name="Elemento grafico 1">
            <a:extLst>
              <a:ext uri="{FF2B5EF4-FFF2-40B4-BE49-F238E27FC236}">
                <a16:creationId xmlns:a16="http://schemas.microsoft.com/office/drawing/2014/main" xmlns="" id="{9ED2858D-9077-55A6-6570-700C00BFAA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562725" y="1468191"/>
            <a:ext cx="2541544" cy="3640703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F3D2BC91-47A0-9E8E-22F1-0C6234307F5F}"/>
              </a:ext>
            </a:extLst>
          </p:cNvPr>
          <p:cNvSpPr/>
          <p:nvPr/>
        </p:nvSpPr>
        <p:spPr>
          <a:xfrm>
            <a:off x="5808372" y="4378816"/>
            <a:ext cx="167425" cy="25757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xmlns="" id="{A876F368-12D1-B03B-3892-9BDFD25373AD}"/>
              </a:ext>
            </a:extLst>
          </p:cNvPr>
          <p:cNvSpPr/>
          <p:nvPr/>
        </p:nvSpPr>
        <p:spPr>
          <a:xfrm>
            <a:off x="5808372" y="3931582"/>
            <a:ext cx="167425" cy="44723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xmlns="" id="{B4EB9813-3034-880E-2653-4392782396DE}"/>
              </a:ext>
            </a:extLst>
          </p:cNvPr>
          <p:cNvSpPr/>
          <p:nvPr/>
        </p:nvSpPr>
        <p:spPr>
          <a:xfrm>
            <a:off x="5808372" y="3348507"/>
            <a:ext cx="167425" cy="58307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xmlns="" id="{FECCB61A-62F2-9754-4904-A5D99BF38D68}"/>
              </a:ext>
            </a:extLst>
          </p:cNvPr>
          <p:cNvSpPr/>
          <p:nvPr/>
        </p:nvSpPr>
        <p:spPr>
          <a:xfrm>
            <a:off x="5808372" y="2537138"/>
            <a:ext cx="167425" cy="81136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xmlns="" id="{8EDD00DC-21BB-9727-8374-5E944FED299F}"/>
              </a:ext>
            </a:extLst>
          </p:cNvPr>
          <p:cNvSpPr/>
          <p:nvPr/>
        </p:nvSpPr>
        <p:spPr>
          <a:xfrm>
            <a:off x="5808372" y="2202287"/>
            <a:ext cx="167425" cy="3348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822A5A68-F8CF-161F-7FEA-04D8F3FEEB5F}"/>
              </a:ext>
            </a:extLst>
          </p:cNvPr>
          <p:cNvSpPr txBox="1"/>
          <p:nvPr/>
        </p:nvSpPr>
        <p:spPr>
          <a:xfrm>
            <a:off x="8093414" y="2275528"/>
            <a:ext cx="1322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/>
              <a:t>13,7 %</a:t>
            </a:r>
          </a:p>
        </p:txBody>
      </p:sp>
    </p:spTree>
    <p:extLst>
      <p:ext uri="{BB962C8B-B14F-4D97-AF65-F5344CB8AC3E}">
        <p14:creationId xmlns:p14="http://schemas.microsoft.com/office/powerpoint/2010/main" val="155351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xmlns="" id="{71B2258F-86CA-4D4D-8270-BC05FCDEBF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906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DF3C9BAF-8C19-1447-8EBA-518105A9E7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l="23875" r="291"/>
          <a:stretch/>
        </p:blipFill>
        <p:spPr>
          <a:xfrm>
            <a:off x="20" y="1"/>
            <a:ext cx="9905980" cy="6857999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E9B9A9D7-C216-A6EE-4F6C-EA72FFBC4425}"/>
              </a:ext>
            </a:extLst>
          </p:cNvPr>
          <p:cNvSpPr txBox="1"/>
          <p:nvPr/>
        </p:nvSpPr>
        <p:spPr>
          <a:xfrm>
            <a:off x="1238250" y="1122362"/>
            <a:ext cx="7429500" cy="29005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Sistema </a:t>
            </a:r>
            <a:r>
              <a:rPr lang="en-US" sz="6000" b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Sanitario</a:t>
            </a:r>
            <a:r>
              <a:rPr lang="en-US" sz="60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Pubblico</a:t>
            </a:r>
            <a:endParaRPr lang="en-US" sz="60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281362" y="6356350"/>
            <a:ext cx="3343275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tabLst/>
              <a:defRPr/>
            </a:pPr>
            <a:endParaRPr lang="en-US" altLang="it-IT" sz="300" kern="1200">
              <a:solidFill>
                <a:srgbClr val="FFFFFF"/>
              </a:solidFill>
              <a:latin typeface="Calibri" panose="020F0502020204030204"/>
              <a:ea typeface="+mn-ea"/>
              <a:cs typeface="+mn-cs"/>
            </a:endParaRPr>
          </a:p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tabLst/>
              <a:defRPr/>
            </a:pPr>
            <a:r>
              <a:rPr lang="en-US" altLang="it-IT" sz="300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            AUTHORITY PER L’AUTORIZZAZIONE, </a:t>
            </a:r>
          </a:p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tabLst/>
              <a:defRPr/>
            </a:pPr>
            <a:r>
              <a:rPr lang="en-US" altLang="it-IT" sz="300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            L’ACCREDITAMENTO E LA QUALITA’ DEI </a:t>
            </a:r>
          </a:p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tabLst/>
              <a:defRPr/>
            </a:pPr>
            <a:r>
              <a:rPr lang="en-US" altLang="it-IT" sz="300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            SERVIZI SANITARI, SOCIO-SANITARI E </a:t>
            </a:r>
          </a:p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tabLst/>
              <a:defRPr/>
            </a:pPr>
            <a:r>
              <a:rPr lang="en-US" altLang="it-IT" sz="300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            SOCIO-EDUCATIVI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996112" y="6356350"/>
            <a:ext cx="22288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B176F03-3836-294A-82AB-F6AD5FCC3FDA}" type="slidenum">
              <a:rPr lang="en-US" sz="110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32</a:t>
            </a:fld>
            <a:endParaRPr lang="en-US" sz="110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469182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33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C362924A-503D-5593-12B3-0125E9DB10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1726" y="1326553"/>
            <a:ext cx="4402190" cy="4596074"/>
          </a:xfrm>
          <a:prstGeom prst="rect">
            <a:avLst/>
          </a:prstGeom>
        </p:spPr>
      </p:pic>
      <p:sp>
        <p:nvSpPr>
          <p:cNvPr id="7" name="Sottotitolo 2">
            <a:extLst>
              <a:ext uri="{FF2B5EF4-FFF2-40B4-BE49-F238E27FC236}">
                <a16:creationId xmlns:a16="http://schemas.microsoft.com/office/drawing/2014/main" xmlns="" id="{305825BB-10DE-3604-2151-D7C89EC153B3}"/>
              </a:ext>
            </a:extLst>
          </p:cNvPr>
          <p:cNvSpPr txBox="1">
            <a:spLocks/>
          </p:cNvSpPr>
          <p:nvPr/>
        </p:nvSpPr>
        <p:spPr>
          <a:xfrm>
            <a:off x="359946" y="1326553"/>
            <a:ext cx="4256015" cy="3713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/>
              <a:t>Popolazione (</a:t>
            </a:r>
            <a:r>
              <a:rPr lang="it-IT" dirty="0" smtClean="0"/>
              <a:t>31/12/23): </a:t>
            </a:r>
            <a:endParaRPr lang="it-IT" dirty="0"/>
          </a:p>
          <a:p>
            <a:pPr marL="0" indent="0">
              <a:buNone/>
            </a:pPr>
            <a:r>
              <a:rPr lang="it-IT" sz="4800" dirty="0" smtClean="0"/>
              <a:t>35.182</a:t>
            </a:r>
            <a:endParaRPr lang="it-IT" sz="4800" dirty="0"/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  <a:p>
            <a:pPr marL="0" indent="0">
              <a:buNone/>
            </a:pPr>
            <a:r>
              <a:rPr lang="it-IT" dirty="0"/>
              <a:t>Popolazione (31/12/98): </a:t>
            </a:r>
          </a:p>
          <a:p>
            <a:pPr marL="0" indent="0">
              <a:buNone/>
            </a:pPr>
            <a:r>
              <a:rPr lang="it-IT" sz="4800" dirty="0"/>
              <a:t>25.921</a:t>
            </a:r>
          </a:p>
          <a:p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74C7A1AD-2111-72EF-3345-8148021B571B}"/>
              </a:ext>
            </a:extLst>
          </p:cNvPr>
          <p:cNvSpPr txBox="1"/>
          <p:nvPr/>
        </p:nvSpPr>
        <p:spPr>
          <a:xfrm>
            <a:off x="3859934" y="110223"/>
            <a:ext cx="2900790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dirty="0">
                <a:solidFill>
                  <a:srgbClr val="2BB865"/>
                </a:solidFill>
                <a:latin typeface="Bodoni 72 Book" pitchFamily="2" charset="0"/>
              </a:rPr>
              <a:t>Popolazione </a:t>
            </a:r>
          </a:p>
        </p:txBody>
      </p:sp>
    </p:spTree>
    <p:extLst>
      <p:ext uri="{BB962C8B-B14F-4D97-AF65-F5344CB8AC3E}">
        <p14:creationId xmlns:p14="http://schemas.microsoft.com/office/powerpoint/2010/main" val="267150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A5051388-FC43-ED4B-6838-B8E08F903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8662FB19-C0AB-E496-AA03-DF0AB5210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34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F2AB0410-C110-8AD2-0A08-D5FAA67982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DCCD8376-EE5A-E617-CD47-267AA14891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2258722" y="99150"/>
            <a:ext cx="6106680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dirty="0">
                <a:solidFill>
                  <a:srgbClr val="2BB865"/>
                </a:solidFill>
                <a:latin typeface="Bodoni 72 Book" pitchFamily="2" charset="0"/>
              </a:rPr>
              <a:t>Totale assistiti ISS    </a:t>
            </a: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34.943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C1230169-A48C-A829-643B-3D499136EE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70" y="761885"/>
            <a:ext cx="4426773" cy="249006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87809213-CC1F-284A-3F81-3B3C1ED26E51}"/>
              </a:ext>
            </a:extLst>
          </p:cNvPr>
          <p:cNvSpPr txBox="1"/>
          <p:nvPr/>
        </p:nvSpPr>
        <p:spPr>
          <a:xfrm>
            <a:off x="5456243" y="1100333"/>
            <a:ext cx="4607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000000"/>
                </a:solidFill>
                <a:latin typeface="SansSerif"/>
              </a:rPr>
              <a:t>ASSISTITI CURE PRIMARIE 31.102</a:t>
            </a:r>
            <a:r>
              <a:rPr lang="it-IT" sz="2400" b="1" i="0" u="none" strike="noStrike" dirty="0">
                <a:solidFill>
                  <a:srgbClr val="000000"/>
                </a:solidFill>
                <a:effectLst/>
                <a:latin typeface="SansSerif"/>
              </a:rPr>
              <a:t> </a:t>
            </a:r>
            <a:r>
              <a:rPr lang="it-IT" sz="2400" dirty="0"/>
              <a:t> 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264" y="2138002"/>
            <a:ext cx="4125940" cy="253195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ADADEF28-A3D4-B3C1-9F50-932FC76408BF}"/>
              </a:ext>
            </a:extLst>
          </p:cNvPr>
          <p:cNvSpPr txBox="1"/>
          <p:nvPr/>
        </p:nvSpPr>
        <p:spPr>
          <a:xfrm>
            <a:off x="5713240" y="4912997"/>
            <a:ext cx="37384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i="0" u="none" strike="noStrike" dirty="0">
                <a:solidFill>
                  <a:srgbClr val="000000"/>
                </a:solidFill>
                <a:effectLst/>
                <a:latin typeface="SansSerif"/>
              </a:rPr>
              <a:t>ASSISTITI CASA RIPOSO </a:t>
            </a:r>
            <a:r>
              <a:rPr lang="it-IT" sz="2400" b="1" dirty="0"/>
              <a:t>121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F57E278A-65FF-EE29-7FF0-8C447CC4F3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340" y="3353207"/>
            <a:ext cx="4584588" cy="2531957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87809213-CC1F-284A-3F81-3B3C1ED26E51}"/>
              </a:ext>
            </a:extLst>
          </p:cNvPr>
          <p:cNvSpPr txBox="1"/>
          <p:nvPr/>
        </p:nvSpPr>
        <p:spPr>
          <a:xfrm>
            <a:off x="4443131" y="5901876"/>
            <a:ext cx="38448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i="0" u="none" strike="noStrike" dirty="0">
                <a:solidFill>
                  <a:srgbClr val="000000"/>
                </a:solidFill>
                <a:effectLst/>
                <a:latin typeface="SansSerif"/>
              </a:rPr>
              <a:t>ASSISTITI PEDIATRIA  </a:t>
            </a:r>
            <a:r>
              <a:rPr lang="it-IT" sz="2400" b="1" dirty="0">
                <a:solidFill>
                  <a:srgbClr val="000000"/>
                </a:solidFill>
                <a:latin typeface="SansSerif"/>
              </a:rPr>
              <a:t> 3.720</a:t>
            </a:r>
            <a:r>
              <a:rPr lang="it-IT" sz="2400" dirty="0">
                <a:highlight>
                  <a:srgbClr val="FFFF00"/>
                </a:highligh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7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77ABB71E-D326-5A6F-FD6B-00E56E6C3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xmlns="" id="{507F1B0A-FC7C-2C52-A846-A918F0C43F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99057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xmlns="" id="{23504140-1622-9B25-D00D-53F9344A97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7" y="0"/>
            <a:ext cx="9905753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5" name="Group 1034">
            <a:extLst>
              <a:ext uri="{FF2B5EF4-FFF2-40B4-BE49-F238E27FC236}">
                <a16:creationId xmlns:a16="http://schemas.microsoft.com/office/drawing/2014/main" xmlns="" id="{7E4F6FF7-C59E-0964-1998-DD996E0048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59014" y="3985"/>
            <a:ext cx="7940371" cy="6858000"/>
            <a:chOff x="1303402" y="3985"/>
            <a:chExt cx="9772765" cy="6858000"/>
          </a:xfrm>
        </p:grpSpPr>
        <p:sp>
          <p:nvSpPr>
            <p:cNvPr id="1028" name="Freeform: Shape 1035">
              <a:extLst>
                <a:ext uri="{FF2B5EF4-FFF2-40B4-BE49-F238E27FC236}">
                  <a16:creationId xmlns:a16="http://schemas.microsoft.com/office/drawing/2014/main" xmlns="" id="{57DCEA05-3DD1-F132-7557-DD29AFCF9E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29" name="Freeform: Shape 1036">
              <a:extLst>
                <a:ext uri="{FF2B5EF4-FFF2-40B4-BE49-F238E27FC236}">
                  <a16:creationId xmlns:a16="http://schemas.microsoft.com/office/drawing/2014/main" xmlns="" id="{12F60CD5-0AA5-A6BF-C024-7AE0C9787B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0" name="Freeform: Shape 1037">
              <a:extLst>
                <a:ext uri="{FF2B5EF4-FFF2-40B4-BE49-F238E27FC236}">
                  <a16:creationId xmlns:a16="http://schemas.microsoft.com/office/drawing/2014/main" xmlns="" id="{1CA765D9-963A-AB0B-F617-53B8F14E736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2" name="Freeform: Shape 1038">
              <a:extLst>
                <a:ext uri="{FF2B5EF4-FFF2-40B4-BE49-F238E27FC236}">
                  <a16:creationId xmlns:a16="http://schemas.microsoft.com/office/drawing/2014/main" xmlns="" id="{ADF9EC71-C3FA-2726-BD1A-EEC6EF7971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4" name="Freeform: Shape 1039">
              <a:extLst>
                <a:ext uri="{FF2B5EF4-FFF2-40B4-BE49-F238E27FC236}">
                  <a16:creationId xmlns:a16="http://schemas.microsoft.com/office/drawing/2014/main" xmlns="" id="{F48F3AED-B836-72E3-DF8A-3B37B6FF50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043" name="Freeform: Shape 1040">
              <a:extLst>
                <a:ext uri="{FF2B5EF4-FFF2-40B4-BE49-F238E27FC236}">
                  <a16:creationId xmlns:a16="http://schemas.microsoft.com/office/drawing/2014/main" xmlns="" id="{E6FEFDD2-9987-4CB1-ED8A-73F3A231AC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44" name="Freeform: Shape 1041">
              <a:extLst>
                <a:ext uri="{FF2B5EF4-FFF2-40B4-BE49-F238E27FC236}">
                  <a16:creationId xmlns:a16="http://schemas.microsoft.com/office/drawing/2014/main" xmlns="" id="{785A933A-9EC8-946B-2CB5-937B459812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322D5404-E81B-37C7-8263-4591B9C003FA}"/>
              </a:ext>
            </a:extLst>
          </p:cNvPr>
          <p:cNvSpPr txBox="1"/>
          <p:nvPr/>
        </p:nvSpPr>
        <p:spPr>
          <a:xfrm>
            <a:off x="2690852" y="1891484"/>
            <a:ext cx="4680688" cy="22082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Cure </a:t>
            </a:r>
            <a:r>
              <a:rPr lang="en-US" sz="72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primarie</a:t>
            </a:r>
            <a:endParaRPr lang="en-US" sz="7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E7A8815C-C6FC-3194-5B32-D299EFBAB2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53796" y="5991225"/>
            <a:ext cx="2067315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en-US" altLang="it-IT" sz="300" b="1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en-US" altLang="it-IT" sz="3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AUTHORITY PER L’AUTORIZZAZIONE,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L’ACCREDITAMENTO E LA QUALITA’ DEI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SERVIZI SANITARI, SOCIO-SANITARI E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SOCIO-EDUCATIVI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2ABF93A3-9A65-E962-B053-92C5E5E05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2" y="6356350"/>
            <a:ext cx="22288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B176F03-3836-294A-82AB-F6AD5FCC3FDA}" type="slidenum">
              <a:rPr lang="en-US" smtClean="0"/>
              <a:pPr>
                <a:spcAft>
                  <a:spcPts val="60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29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36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37B0371C-C628-B848-7C67-E035D9946289}"/>
              </a:ext>
            </a:extLst>
          </p:cNvPr>
          <p:cNvSpPr txBox="1"/>
          <p:nvPr/>
        </p:nvSpPr>
        <p:spPr>
          <a:xfrm>
            <a:off x="289711" y="211755"/>
            <a:ext cx="9370337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Assistiti per centro sanitario, medico …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7" y="1167897"/>
            <a:ext cx="6431280" cy="4571583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456" y="1167896"/>
            <a:ext cx="2280879" cy="1231271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457" y="3077044"/>
            <a:ext cx="2361163" cy="1136856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8110538" y="2223670"/>
            <a:ext cx="443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smtClean="0"/>
              <a:t>+</a:t>
            </a:r>
            <a:endParaRPr lang="it-IT" sz="4800" dirty="0"/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457" y="4486779"/>
            <a:ext cx="2433592" cy="1252701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3693813" y="5838997"/>
            <a:ext cx="5966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Incentivo per assistito </a:t>
            </a:r>
          </a:p>
          <a:p>
            <a:r>
              <a:rPr lang="it-IT" sz="2400" b="1" dirty="0" smtClean="0">
                <a:solidFill>
                  <a:srgbClr val="FF0000"/>
                </a:solidFill>
              </a:rPr>
              <a:t>3 euro </a:t>
            </a:r>
            <a:r>
              <a:rPr lang="it-IT" sz="2400" b="1" dirty="0" err="1" smtClean="0">
                <a:solidFill>
                  <a:srgbClr val="FF0000"/>
                </a:solidFill>
              </a:rPr>
              <a:t>max</a:t>
            </a:r>
            <a:r>
              <a:rPr lang="it-IT" sz="2400" b="1" dirty="0" smtClean="0">
                <a:solidFill>
                  <a:srgbClr val="FF0000"/>
                </a:solidFill>
              </a:rPr>
              <a:t> 300 assisiti </a:t>
            </a:r>
            <a:r>
              <a:rPr lang="it-IT" sz="2400" b="1" dirty="0">
                <a:solidFill>
                  <a:srgbClr val="FF0000"/>
                </a:solidFill>
              </a:rPr>
              <a:t>+</a:t>
            </a:r>
            <a:r>
              <a:rPr lang="it-IT" sz="2400" b="1" dirty="0" smtClean="0">
                <a:solidFill>
                  <a:srgbClr val="FF0000"/>
                </a:solidFill>
              </a:rPr>
              <a:t> 900 euro/mese</a:t>
            </a:r>
            <a:endParaRPr lang="it-IT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4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81A50F67-2B41-E756-C6D6-E87F89FE1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AF5BEA05-3C30-F019-F246-B45A665D0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37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6C37BD2C-5B2D-2974-9B0B-B40B150D5C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2DD76BE9-C646-DA17-DB4D-AEFDD92D4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xmlns="" id="{67243A7F-C4BD-E76D-258E-454CF4D504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200218"/>
              </p:ext>
            </p:extLst>
          </p:nvPr>
        </p:nvGraphicFramePr>
        <p:xfrm>
          <a:off x="6704891" y="784848"/>
          <a:ext cx="2811294" cy="50294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6248">
                  <a:extLst>
                    <a:ext uri="{9D8B030D-6E8A-4147-A177-3AD203B41FA5}">
                      <a16:colId xmlns:a16="http://schemas.microsoft.com/office/drawing/2014/main" xmlns="" val="969731134"/>
                    </a:ext>
                  </a:extLst>
                </a:gridCol>
                <a:gridCol w="967523">
                  <a:extLst>
                    <a:ext uri="{9D8B030D-6E8A-4147-A177-3AD203B41FA5}">
                      <a16:colId xmlns:a16="http://schemas.microsoft.com/office/drawing/2014/main" xmlns="" val="2042959037"/>
                    </a:ext>
                  </a:extLst>
                </a:gridCol>
                <a:gridCol w="967523">
                  <a:extLst>
                    <a:ext uri="{9D8B030D-6E8A-4147-A177-3AD203B41FA5}">
                      <a16:colId xmlns:a16="http://schemas.microsoft.com/office/drawing/2014/main" xmlns="" val="2971398356"/>
                    </a:ext>
                  </a:extLst>
                </a:gridCol>
              </a:tblGrid>
              <a:tr h="95640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CENTRO SANITARIO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CONDOTTA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TOT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64857466"/>
                  </a:ext>
                </a:extLst>
              </a:tr>
              <a:tr h="571653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MURATA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13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1.524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852497951"/>
                  </a:ext>
                </a:extLst>
              </a:tr>
              <a:tr h="60738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23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1.713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869231066"/>
                  </a:ext>
                </a:extLst>
              </a:tr>
              <a:tr h="57165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33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1.760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84713290"/>
                  </a:ext>
                </a:extLst>
              </a:tr>
              <a:tr h="57165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43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1.533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693667189"/>
                  </a:ext>
                </a:extLst>
              </a:tr>
              <a:tr h="57165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53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1.587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456532504"/>
                  </a:ext>
                </a:extLst>
              </a:tr>
              <a:tr h="57165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63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1.560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83883916"/>
                  </a:ext>
                </a:extLst>
              </a:tr>
              <a:tr h="60738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totale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 dirty="0">
                          <a:effectLst/>
                        </a:rPr>
                        <a:t>9.677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SansSerif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550785544"/>
                  </a:ext>
                </a:extLst>
              </a:tr>
            </a:tbl>
          </a:graphicData>
        </a:graphic>
      </p:graphicFrame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xmlns="" id="{16A9ADED-1C99-372B-DA86-FC61FD46D3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494992"/>
              </p:ext>
            </p:extLst>
          </p:nvPr>
        </p:nvGraphicFramePr>
        <p:xfrm>
          <a:off x="453191" y="752572"/>
          <a:ext cx="2910046" cy="50294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2078">
                  <a:extLst>
                    <a:ext uri="{9D8B030D-6E8A-4147-A177-3AD203B41FA5}">
                      <a16:colId xmlns:a16="http://schemas.microsoft.com/office/drawing/2014/main" xmlns="" val="2170917261"/>
                    </a:ext>
                  </a:extLst>
                </a:gridCol>
                <a:gridCol w="1153984">
                  <a:extLst>
                    <a:ext uri="{9D8B030D-6E8A-4147-A177-3AD203B41FA5}">
                      <a16:colId xmlns:a16="http://schemas.microsoft.com/office/drawing/2014/main" xmlns="" val="3447557686"/>
                    </a:ext>
                  </a:extLst>
                </a:gridCol>
                <a:gridCol w="1153984">
                  <a:extLst>
                    <a:ext uri="{9D8B030D-6E8A-4147-A177-3AD203B41FA5}">
                      <a16:colId xmlns:a16="http://schemas.microsoft.com/office/drawing/2014/main" xmlns="" val="3300733541"/>
                    </a:ext>
                  </a:extLst>
                </a:gridCol>
              </a:tblGrid>
              <a:tr h="11031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CENTRO SANITARIO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CONDOTTA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TOT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993762826"/>
                  </a:ext>
                </a:extLst>
              </a:tr>
              <a:tr h="51146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SERRAVALLE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111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1.708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02304963"/>
                  </a:ext>
                </a:extLst>
              </a:tr>
              <a:tr h="46633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1.844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50636567"/>
                  </a:ext>
                </a:extLst>
              </a:tr>
              <a:tr h="46633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131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1.629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19986913"/>
                  </a:ext>
                </a:extLst>
              </a:tr>
              <a:tr h="46633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141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1.636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15608389"/>
                  </a:ext>
                </a:extLst>
              </a:tr>
              <a:tr h="46633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151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1.643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914989595"/>
                  </a:ext>
                </a:extLst>
              </a:tr>
              <a:tr h="46633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161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1.714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465597535"/>
                  </a:ext>
                </a:extLst>
              </a:tr>
              <a:tr h="46633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171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1.662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669965073"/>
                  </a:ext>
                </a:extLst>
              </a:tr>
              <a:tr h="61676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Totale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11.836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546043581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xmlns="" id="{3D261771-9CAA-F8B7-8F00-11FFD4C324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463732"/>
              </p:ext>
            </p:extLst>
          </p:nvPr>
        </p:nvGraphicFramePr>
        <p:xfrm>
          <a:off x="3540868" y="784847"/>
          <a:ext cx="2986392" cy="50294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5179">
                  <a:extLst>
                    <a:ext uri="{9D8B030D-6E8A-4147-A177-3AD203B41FA5}">
                      <a16:colId xmlns:a16="http://schemas.microsoft.com/office/drawing/2014/main" xmlns="" val="289985514"/>
                    </a:ext>
                  </a:extLst>
                </a:gridCol>
                <a:gridCol w="1025179">
                  <a:extLst>
                    <a:ext uri="{9D8B030D-6E8A-4147-A177-3AD203B41FA5}">
                      <a16:colId xmlns:a16="http://schemas.microsoft.com/office/drawing/2014/main" xmlns="" val="3533833963"/>
                    </a:ext>
                  </a:extLst>
                </a:gridCol>
                <a:gridCol w="936034">
                  <a:extLst>
                    <a:ext uri="{9D8B030D-6E8A-4147-A177-3AD203B41FA5}">
                      <a16:colId xmlns:a16="http://schemas.microsoft.com/office/drawing/2014/main" xmlns="" val="843556235"/>
                    </a:ext>
                  </a:extLst>
                </a:gridCol>
              </a:tblGrid>
              <a:tr h="100189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CENTRO SANITARIO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CONDOTTA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TOT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90728164"/>
                  </a:ext>
                </a:extLst>
              </a:tr>
              <a:tr h="614064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BORGO MAGGIORE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212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1.593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66586827"/>
                  </a:ext>
                </a:extLst>
              </a:tr>
              <a:tr h="55988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222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1.625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403740394"/>
                  </a:ext>
                </a:extLst>
              </a:tr>
              <a:tr h="55988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 dirty="0">
                          <a:effectLst/>
                        </a:rPr>
                        <a:t>232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1.662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211443288"/>
                  </a:ext>
                </a:extLst>
              </a:tr>
              <a:tr h="55988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242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1.499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960574325"/>
                  </a:ext>
                </a:extLst>
              </a:tr>
              <a:tr h="55988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252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1.549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912213407"/>
                  </a:ext>
                </a:extLst>
              </a:tr>
              <a:tr h="55988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262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 dirty="0">
                          <a:effectLst/>
                        </a:rPr>
                        <a:t>1.661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29542303"/>
                  </a:ext>
                </a:extLst>
              </a:tr>
              <a:tr h="614064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 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Totale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u="none" strike="noStrike" dirty="0">
                          <a:effectLst/>
                        </a:rPr>
                        <a:t>9.589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40520114"/>
                  </a:ext>
                </a:extLst>
              </a:tr>
            </a:tbl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AC1B4416-9F8B-FA07-32A7-70E17A9F5786}"/>
              </a:ext>
            </a:extLst>
          </p:cNvPr>
          <p:cNvSpPr txBox="1"/>
          <p:nvPr/>
        </p:nvSpPr>
        <p:spPr>
          <a:xfrm>
            <a:off x="6704891" y="6148930"/>
            <a:ext cx="204311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2400" b="1" dirty="0"/>
              <a:t>Totale 31.102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559E34FE-9140-44C8-2A81-D1B784B3380D}"/>
              </a:ext>
            </a:extLst>
          </p:cNvPr>
          <p:cNvSpPr txBox="1"/>
          <p:nvPr/>
        </p:nvSpPr>
        <p:spPr>
          <a:xfrm>
            <a:off x="2023996" y="122662"/>
            <a:ext cx="6724008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>
                <a:solidFill>
                  <a:srgbClr val="2BB865"/>
                </a:solidFill>
                <a:latin typeface="Bodoni 72 Book" pitchFamily="2" charset="0"/>
              </a:rPr>
              <a:t>Assistiti per centro sanitario, medico …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34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38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37B0371C-C628-B848-7C67-E035D9946289}"/>
              </a:ext>
            </a:extLst>
          </p:cNvPr>
          <p:cNvSpPr txBox="1"/>
          <p:nvPr/>
        </p:nvSpPr>
        <p:spPr>
          <a:xfrm>
            <a:off x="289711" y="211755"/>
            <a:ext cx="9370337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Assistiti per centro sanitario, medico …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graphicFrame>
        <p:nvGraphicFramePr>
          <p:cNvPr id="8" name="Grafico 7">
            <a:extLst>
              <a:ext uri="{FF2B5EF4-FFF2-40B4-BE49-F238E27FC236}">
                <a16:creationId xmlns="" xmlns:a16="http://schemas.microsoft.com/office/drawing/2014/main" xmlns:lc="http://schemas.openxmlformats.org/drawingml/2006/lockedCanvas" id="{33E87E55-434B-D58A-3DA3-33A9D97B64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0519830"/>
              </p:ext>
            </p:extLst>
          </p:nvPr>
        </p:nvGraphicFramePr>
        <p:xfrm>
          <a:off x="629367" y="1118764"/>
          <a:ext cx="8595596" cy="449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9845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FB08AC20-7393-F8B4-5611-2830932AB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D7A4D570-8272-14DD-AF50-BF808834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39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A1D72EC-12F3-EC6A-9B39-C7D2443CE8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36000E41-8893-F40F-599A-8B3B219EC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CC7BA904-AE3D-6643-96B3-A5FFD4F509AA}"/>
              </a:ext>
            </a:extLst>
          </p:cNvPr>
          <p:cNvSpPr txBox="1"/>
          <p:nvPr/>
        </p:nvSpPr>
        <p:spPr>
          <a:xfrm>
            <a:off x="638174" y="122662"/>
            <a:ext cx="8586789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 smtClean="0">
                <a:solidFill>
                  <a:srgbClr val="2BB865"/>
                </a:solidFill>
                <a:latin typeface="Bodoni 72 Book" pitchFamily="2" charset="0"/>
              </a:rPr>
              <a:t>n. visite domiciliari dei medici per </a:t>
            </a:r>
            <a:r>
              <a:rPr lang="it-IT" sz="2800" b="1" dirty="0">
                <a:solidFill>
                  <a:srgbClr val="2BB865"/>
                </a:solidFill>
                <a:latin typeface="Bodoni 72 Book" pitchFamily="2" charset="0"/>
              </a:rPr>
              <a:t>centro </a:t>
            </a:r>
            <a:r>
              <a:rPr lang="it-IT" sz="2800" b="1" dirty="0" smtClean="0">
                <a:solidFill>
                  <a:srgbClr val="2BB865"/>
                </a:solidFill>
                <a:latin typeface="Bodoni 72 Book" pitchFamily="2" charset="0"/>
              </a:rPr>
              <a:t>sanitario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338208"/>
              </p:ext>
            </p:extLst>
          </p:nvPr>
        </p:nvGraphicFramePr>
        <p:xfrm>
          <a:off x="629364" y="1131681"/>
          <a:ext cx="8595598" cy="46353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5802"/>
                <a:gridCol w="864966"/>
                <a:gridCol w="864966"/>
                <a:gridCol w="864966"/>
                <a:gridCol w="864966"/>
                <a:gridCol w="864966"/>
                <a:gridCol w="864966"/>
              </a:tblGrid>
              <a:tr h="72655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1" u="none" strike="noStrike" dirty="0" smtClean="0">
                          <a:effectLst/>
                        </a:rPr>
                        <a:t>VISITE </a:t>
                      </a:r>
                      <a:r>
                        <a:rPr lang="it-IT" sz="2400" b="1" u="none" strike="noStrike" dirty="0">
                          <a:effectLst/>
                        </a:rPr>
                        <a:t>DOMICILIARI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2019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2020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2021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2022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2023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2024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861477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>
                          <a:effectLst/>
                        </a:rPr>
                        <a:t>CDS Borgo Maggiore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1.427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1.187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902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710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381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216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34133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>
                          <a:effectLst/>
                        </a:rPr>
                        <a:t>CDS Murata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380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483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516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275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307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152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56608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>
                          <a:effectLst/>
                        </a:rPr>
                        <a:t>CDS Serravalle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684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847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805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581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519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407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56608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>
                          <a:effectLst/>
                        </a:rPr>
                        <a:t>Totale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2.491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2.517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2.223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1.566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1.207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775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606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 che contiene erba, albero, esterni, parco&#10;&#10;Descrizione generata automaticamente">
            <a:extLst>
              <a:ext uri="{FF2B5EF4-FFF2-40B4-BE49-F238E27FC236}">
                <a16:creationId xmlns:a16="http://schemas.microsoft.com/office/drawing/2014/main" xmlns="" id="{565FF9FD-AC2E-5FCF-813F-7E34D30819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83" r="-1" b="-1"/>
          <a:stretch/>
        </p:blipFill>
        <p:spPr>
          <a:xfrm>
            <a:off x="0" y="10"/>
            <a:ext cx="9905979" cy="6857990"/>
          </a:xfrm>
          <a:prstGeom prst="rect">
            <a:avLst/>
          </a:prstGeom>
        </p:spPr>
      </p:pic>
      <p:sp>
        <p:nvSpPr>
          <p:cNvPr id="1031" name="Freeform 5">
            <a:extLst>
              <a:ext uri="{FF2B5EF4-FFF2-40B4-BE49-F238E27FC236}">
                <a16:creationId xmlns:a16="http://schemas.microsoft.com/office/drawing/2014/main" xmlns="" id="{3CD9DF72-87A3-404E-A828-84CBF11A83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 flipH="1">
            <a:off x="0" y="998175"/>
            <a:ext cx="488895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6F8F29D1-C341-F292-20E3-B1F42E29DA74}"/>
              </a:ext>
            </a:extLst>
          </p:cNvPr>
          <p:cNvSpPr txBox="1"/>
          <p:nvPr/>
        </p:nvSpPr>
        <p:spPr>
          <a:xfrm>
            <a:off x="576426" y="1167322"/>
            <a:ext cx="3582385" cy="1883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latin typeface="+mj-lt"/>
                <a:ea typeface="+mj-ea"/>
                <a:cs typeface="+mj-cs"/>
              </a:rPr>
              <a:t>2021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latin typeface="+mj-lt"/>
                <a:ea typeface="+mj-ea"/>
                <a:cs typeface="+mj-cs"/>
              </a:rPr>
              <a:t>La </a:t>
            </a:r>
            <a:r>
              <a:rPr lang="en-US" sz="3200" b="1" dirty="0" err="1">
                <a:latin typeface="+mj-lt"/>
                <a:ea typeface="+mj-ea"/>
                <a:cs typeface="+mj-cs"/>
              </a:rPr>
              <a:t>sanità</a:t>
            </a:r>
            <a:r>
              <a:rPr lang="en-US" sz="3200" b="1" dirty="0">
                <a:latin typeface="+mj-lt"/>
                <a:ea typeface="+mj-ea"/>
                <a:cs typeface="+mj-cs"/>
              </a:rPr>
              <a:t> </a:t>
            </a:r>
            <a:r>
              <a:rPr lang="en-US" sz="3200" b="1" dirty="0" err="1">
                <a:latin typeface="+mj-lt"/>
                <a:ea typeface="+mj-ea"/>
                <a:cs typeface="+mj-cs"/>
              </a:rPr>
              <a:t>sammarinese</a:t>
            </a:r>
            <a:r>
              <a:rPr lang="en-US" sz="3200" b="1" dirty="0">
                <a:latin typeface="+mj-lt"/>
                <a:ea typeface="+mj-ea"/>
                <a:cs typeface="+mj-cs"/>
              </a:rPr>
              <a:t> è </a:t>
            </a:r>
            <a:r>
              <a:rPr lang="en-US" sz="3200" b="1" dirty="0" err="1">
                <a:latin typeface="+mj-lt"/>
                <a:ea typeface="+mj-ea"/>
                <a:cs typeface="+mj-cs"/>
              </a:rPr>
              <a:t>tra</a:t>
            </a:r>
            <a:r>
              <a:rPr lang="en-US" sz="3200" b="1" dirty="0">
                <a:latin typeface="+mj-lt"/>
                <a:ea typeface="+mj-ea"/>
                <a:cs typeface="+mj-cs"/>
              </a:rPr>
              <a:t> le </a:t>
            </a:r>
            <a:r>
              <a:rPr lang="en-US" sz="3200" b="1" dirty="0" err="1">
                <a:latin typeface="+mj-lt"/>
                <a:ea typeface="+mj-ea"/>
                <a:cs typeface="+mj-cs"/>
              </a:rPr>
              <a:t>migliori</a:t>
            </a:r>
            <a:r>
              <a:rPr lang="en-US" sz="3200" b="1" dirty="0">
                <a:latin typeface="+mj-lt"/>
                <a:ea typeface="+mj-ea"/>
                <a:cs typeface="+mj-cs"/>
              </a:rPr>
              <a:t> al mondo</a:t>
            </a:r>
          </a:p>
        </p:txBody>
      </p: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xmlns="" id="{20E3A342-4D61-4E3F-AF90-1AB42AEB96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858228" y="3337139"/>
            <a:ext cx="760029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22CA2070-4002-434A-7BA5-A6CFD7B22405}"/>
              </a:ext>
            </a:extLst>
          </p:cNvPr>
          <p:cNvSpPr txBox="1"/>
          <p:nvPr/>
        </p:nvSpPr>
        <p:spPr>
          <a:xfrm>
            <a:off x="233464" y="3404991"/>
            <a:ext cx="4338535" cy="28816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Il </a:t>
            </a:r>
            <a:r>
              <a:rPr lang="en-US" sz="2000" dirty="0" err="1"/>
              <a:t>sistema</a:t>
            </a:r>
            <a:r>
              <a:rPr lang="en-US" sz="2000" dirty="0"/>
              <a:t> </a:t>
            </a:r>
            <a:r>
              <a:rPr lang="en-US" sz="2000" dirty="0" err="1"/>
              <a:t>sanitario</a:t>
            </a:r>
            <a:r>
              <a:rPr lang="en-US" sz="2000" dirty="0"/>
              <a:t> </a:t>
            </a:r>
            <a:r>
              <a:rPr lang="en-US" sz="2000" dirty="0" err="1"/>
              <a:t>sammarinese</a:t>
            </a:r>
            <a:r>
              <a:rPr lang="en-US" sz="2000" dirty="0"/>
              <a:t> è </a:t>
            </a:r>
            <a:r>
              <a:rPr lang="en-US" sz="2000" dirty="0" err="1"/>
              <a:t>stato</a:t>
            </a:r>
            <a:r>
              <a:rPr lang="en-US" sz="2000" dirty="0"/>
              <a:t> </a:t>
            </a:r>
            <a:r>
              <a:rPr lang="en-US" sz="2000" dirty="0" err="1"/>
              <a:t>promosso</a:t>
            </a:r>
            <a:r>
              <a:rPr lang="en-US" sz="2000" dirty="0"/>
              <a:t> a </a:t>
            </a:r>
            <a:r>
              <a:rPr lang="en-US" sz="2000" dirty="0" err="1"/>
              <a:t>pieni</a:t>
            </a:r>
            <a:r>
              <a:rPr lang="en-US" sz="2000" dirty="0"/>
              <a:t> </a:t>
            </a:r>
            <a:r>
              <a:rPr lang="en-US" sz="2000" dirty="0" err="1"/>
              <a:t>voti</a:t>
            </a:r>
            <a:r>
              <a:rPr lang="en-US" sz="2000" dirty="0"/>
              <a:t> </a:t>
            </a:r>
            <a:r>
              <a:rPr lang="en-US" sz="2000" dirty="0" err="1"/>
              <a:t>anche</a:t>
            </a:r>
            <a:r>
              <a:rPr lang="en-US" sz="2000" dirty="0"/>
              <a:t> </a:t>
            </a:r>
            <a:r>
              <a:rPr lang="en-US" sz="2000" dirty="0" err="1"/>
              <a:t>nel</a:t>
            </a:r>
            <a:r>
              <a:rPr lang="en-US" sz="2000" dirty="0"/>
              <a:t> 2021.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A </a:t>
            </a:r>
            <a:r>
              <a:rPr lang="en-US" sz="2000" dirty="0" err="1"/>
              <a:t>certificarlo</a:t>
            </a:r>
            <a:r>
              <a:rPr lang="en-US" sz="2000" dirty="0"/>
              <a:t> è il </a:t>
            </a:r>
            <a:r>
              <a:rPr lang="en-US" sz="2000" b="1" dirty="0"/>
              <a:t>“</a:t>
            </a:r>
            <a:r>
              <a:rPr lang="en-US" sz="2000" b="1" dirty="0">
                <a:highlight>
                  <a:srgbClr val="FFFF00"/>
                </a:highlight>
              </a:rPr>
              <a:t>Best Healthcare In The World 2021</a:t>
            </a:r>
            <a:r>
              <a:rPr lang="en-US" sz="2000" b="1" dirty="0"/>
              <a:t>”, </a:t>
            </a:r>
            <a:r>
              <a:rPr lang="en-US" sz="2000" dirty="0"/>
              <a:t>il report </a:t>
            </a:r>
            <a:r>
              <a:rPr lang="en-US" sz="2000" dirty="0" err="1"/>
              <a:t>stilato</a:t>
            </a:r>
            <a:r>
              <a:rPr lang="en-US" sz="2000" dirty="0"/>
              <a:t> da worldpopulationreview.com in </a:t>
            </a:r>
            <a:r>
              <a:rPr lang="en-US" sz="2000" dirty="0" err="1"/>
              <a:t>accordo</a:t>
            </a:r>
            <a:r>
              <a:rPr lang="en-US" sz="2000" dirty="0"/>
              <a:t> con World Health </a:t>
            </a:r>
            <a:r>
              <a:rPr lang="en-US" sz="2000" dirty="0" err="1"/>
              <a:t>Organisation</a:t>
            </a:r>
            <a:r>
              <a:rPr lang="en-US" sz="2000" dirty="0"/>
              <a:t>: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il Monte </a:t>
            </a:r>
            <a:r>
              <a:rPr lang="en-US" sz="2000" dirty="0" err="1"/>
              <a:t>Titano</a:t>
            </a:r>
            <a:r>
              <a:rPr lang="en-US" sz="2000" dirty="0"/>
              <a:t> è </a:t>
            </a:r>
            <a:r>
              <a:rPr lang="en-US" sz="2000" dirty="0" err="1"/>
              <a:t>risultato</a:t>
            </a:r>
            <a:r>
              <a:rPr lang="en-US" sz="2000" dirty="0"/>
              <a:t> il </a:t>
            </a:r>
            <a:r>
              <a:rPr lang="en-US" sz="2000" b="1" dirty="0" err="1"/>
              <a:t>terzo</a:t>
            </a:r>
            <a:r>
              <a:rPr lang="en-US" sz="2000" b="1" dirty="0"/>
              <a:t> </a:t>
            </a:r>
            <a:r>
              <a:rPr lang="en-US" sz="2000" b="1" dirty="0" err="1"/>
              <a:t>migliore</a:t>
            </a:r>
            <a:r>
              <a:rPr lang="en-US" sz="2000" b="1" dirty="0"/>
              <a:t> al mondo </a:t>
            </a:r>
            <a:r>
              <a:rPr lang="en-US" sz="2000" dirty="0"/>
              <a:t>dopo </a:t>
            </a:r>
            <a:r>
              <a:rPr lang="en-US" sz="2000" dirty="0" err="1"/>
              <a:t>quello</a:t>
            </a:r>
            <a:r>
              <a:rPr lang="en-US" sz="2000" dirty="0"/>
              <a:t> </a:t>
            </a:r>
            <a:r>
              <a:rPr lang="en-US" sz="2000" dirty="0" err="1"/>
              <a:t>francese</a:t>
            </a:r>
            <a:r>
              <a:rPr lang="en-US" sz="2000" dirty="0"/>
              <a:t> e </a:t>
            </a:r>
            <a:r>
              <a:rPr lang="en-US" sz="2000" dirty="0" err="1"/>
              <a:t>quello</a:t>
            </a:r>
            <a:r>
              <a:rPr lang="en-US" sz="2000" dirty="0"/>
              <a:t> </a:t>
            </a:r>
            <a:r>
              <a:rPr lang="en-US" sz="2000" dirty="0" err="1"/>
              <a:t>italiano</a:t>
            </a:r>
            <a:r>
              <a:rPr lang="en-US" sz="2000" dirty="0"/>
              <a:t>. 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988465" y="6144611"/>
            <a:ext cx="2493579" cy="3619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tabLst/>
              <a:defRPr/>
            </a:pPr>
            <a:endParaRPr lang="en-US" altLang="it-IT" sz="200" kern="1200">
              <a:latin typeface="Calibri" panose="020F0502020204030204"/>
              <a:ea typeface="+mn-ea"/>
              <a:cs typeface="+mn-cs"/>
            </a:endParaRPr>
          </a:p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tabLst/>
              <a:defRPr/>
            </a:pPr>
            <a:r>
              <a:rPr lang="en-US" altLang="it-IT" sz="200" kern="1200">
                <a:latin typeface="Calibri" panose="020F0502020204030204"/>
                <a:ea typeface="+mn-ea"/>
                <a:cs typeface="+mn-cs"/>
              </a:rPr>
              <a:t>            AUTHORITY PER L’AUTORIZZAZIONE, </a:t>
            </a:r>
          </a:p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tabLst/>
              <a:defRPr/>
            </a:pPr>
            <a:r>
              <a:rPr lang="en-US" altLang="it-IT" sz="200" kern="1200">
                <a:latin typeface="Calibri" panose="020F0502020204030204"/>
                <a:ea typeface="+mn-ea"/>
                <a:cs typeface="+mn-cs"/>
              </a:rPr>
              <a:t>            L’ACCREDITAMENTO E LA QUALITA’ DEI </a:t>
            </a:r>
          </a:p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tabLst/>
              <a:defRPr/>
            </a:pPr>
            <a:r>
              <a:rPr lang="en-US" altLang="it-IT" sz="200" kern="1200">
                <a:latin typeface="Calibri" panose="020F0502020204030204"/>
                <a:ea typeface="+mn-ea"/>
                <a:cs typeface="+mn-cs"/>
              </a:rPr>
              <a:t>            SERVIZI SANITARI, SOCIO-SANITARI E </a:t>
            </a:r>
          </a:p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tabLst/>
              <a:defRPr/>
            </a:pPr>
            <a:r>
              <a:rPr lang="en-US" altLang="it-IT" sz="200" kern="1200">
                <a:latin typeface="Calibri" panose="020F0502020204030204"/>
                <a:ea typeface="+mn-ea"/>
                <a:cs typeface="+mn-cs"/>
              </a:rPr>
              <a:t>            SOCIO-EDUCATIVI</a:t>
            </a:r>
          </a:p>
        </p:txBody>
      </p:sp>
    </p:spTree>
    <p:extLst>
      <p:ext uri="{BB962C8B-B14F-4D97-AF65-F5344CB8AC3E}">
        <p14:creationId xmlns:p14="http://schemas.microsoft.com/office/powerpoint/2010/main" val="407211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28092417-6319-77A1-2DE4-7CA54165D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610D9D4D-28D0-43E0-7B42-6BA06D46B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40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24C7DC3C-7CF1-12E0-8FF1-C0C474E582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514ADD9D-EEDD-10C7-5CFA-D176819DA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Grafico 1">
            <a:extLst>
              <a:ext uri="{FF2B5EF4-FFF2-40B4-BE49-F238E27FC236}">
                <a16:creationId xmlns:a16="http://schemas.microsoft.com/office/drawing/2014/main" xmlns="" id="{4E9F348B-D7B6-2E2A-4B8D-CFD518D6F0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3741181"/>
              </p:ext>
            </p:extLst>
          </p:nvPr>
        </p:nvGraphicFramePr>
        <p:xfrm>
          <a:off x="638175" y="1167319"/>
          <a:ext cx="8505116" cy="4270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7EB42E73-18E9-1000-4EB4-5AD7704B578F}"/>
              </a:ext>
            </a:extLst>
          </p:cNvPr>
          <p:cNvSpPr txBox="1"/>
          <p:nvPr/>
        </p:nvSpPr>
        <p:spPr>
          <a:xfrm>
            <a:off x="851026" y="121563"/>
            <a:ext cx="8058801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Attività Domiciliare Infermieristica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96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FB08AC20-7393-F8B4-5611-2830932AB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D7A4D570-8272-14DD-AF50-BF808834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41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A1D72EC-12F3-EC6A-9B39-C7D2443CE8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36000E41-8893-F40F-599A-8B3B219EC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CC7BA904-AE3D-6643-96B3-A5FFD4F509AA}"/>
              </a:ext>
            </a:extLst>
          </p:cNvPr>
          <p:cNvSpPr txBox="1"/>
          <p:nvPr/>
        </p:nvSpPr>
        <p:spPr>
          <a:xfrm>
            <a:off x="1756372" y="122662"/>
            <a:ext cx="7097916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 smtClean="0">
                <a:solidFill>
                  <a:srgbClr val="2BB865"/>
                </a:solidFill>
                <a:latin typeface="Bodoni 72 Book" pitchFamily="2" charset="0"/>
              </a:rPr>
              <a:t>n. Visite in presenza per centro sanitario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820050"/>
              </p:ext>
            </p:extLst>
          </p:nvPr>
        </p:nvGraphicFramePr>
        <p:xfrm>
          <a:off x="638176" y="1038002"/>
          <a:ext cx="8586787" cy="4599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2307"/>
                <a:gridCol w="905347"/>
                <a:gridCol w="896293"/>
                <a:gridCol w="930978"/>
                <a:gridCol w="790347"/>
                <a:gridCol w="938537"/>
                <a:gridCol w="876791"/>
                <a:gridCol w="926187"/>
              </a:tblGrid>
              <a:tr h="919832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VISITE IN PRESENZA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u="none" strike="noStrike" dirty="0">
                          <a:effectLst/>
                        </a:rPr>
                        <a:t>Maggio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u="none" strike="noStrike" dirty="0">
                          <a:effectLst/>
                        </a:rPr>
                        <a:t>Giugno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u="none" strike="noStrike" dirty="0">
                          <a:effectLst/>
                        </a:rPr>
                        <a:t>Luglio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u="none" strike="noStrike" dirty="0">
                          <a:effectLst/>
                        </a:rPr>
                        <a:t>Agosto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u="none" strike="noStrike" dirty="0">
                          <a:effectLst/>
                        </a:rPr>
                        <a:t>Settembre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u="none" strike="noStrike" dirty="0">
                          <a:effectLst/>
                        </a:rPr>
                        <a:t>Ottobre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u="none" strike="noStrike" dirty="0">
                          <a:effectLst/>
                        </a:rPr>
                        <a:t>Novembre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19832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CDS Borgo Maggiore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1350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1194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978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882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712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988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912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19832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CDS Murata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1523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1249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1507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1556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1978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1605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1553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19832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CDS Serravalle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1656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1449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1461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680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1309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1708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1295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19832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Totale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4.529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3.892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3.946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3.118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3.999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4.301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3.760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24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CA80C67B-D6DD-77C9-342E-70937898E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xmlns="" id="{67D65DD2-15FC-1DDF-E52C-A4F5FA50DF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99057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xmlns="" id="{7D7FC698-0BC0-F832-8F35-4360595EE1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7" y="0"/>
            <a:ext cx="9905753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5" name="Group 1034">
            <a:extLst>
              <a:ext uri="{FF2B5EF4-FFF2-40B4-BE49-F238E27FC236}">
                <a16:creationId xmlns:a16="http://schemas.microsoft.com/office/drawing/2014/main" xmlns="" id="{4E58CD1F-AE85-896D-BFEF-444E0E9169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59014" y="3985"/>
            <a:ext cx="7940371" cy="6858000"/>
            <a:chOff x="1303402" y="3985"/>
            <a:chExt cx="9772765" cy="6858000"/>
          </a:xfrm>
        </p:grpSpPr>
        <p:sp>
          <p:nvSpPr>
            <p:cNvPr id="1028" name="Freeform: Shape 1035">
              <a:extLst>
                <a:ext uri="{FF2B5EF4-FFF2-40B4-BE49-F238E27FC236}">
                  <a16:creationId xmlns:a16="http://schemas.microsoft.com/office/drawing/2014/main" xmlns="" id="{88923341-647B-48F7-DFC9-B926669FF9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29" name="Freeform: Shape 1036">
              <a:extLst>
                <a:ext uri="{FF2B5EF4-FFF2-40B4-BE49-F238E27FC236}">
                  <a16:creationId xmlns:a16="http://schemas.microsoft.com/office/drawing/2014/main" xmlns="" id="{B6F22FCE-9C92-F37F-CC7C-6EB0B79094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0" name="Freeform: Shape 1037">
              <a:extLst>
                <a:ext uri="{FF2B5EF4-FFF2-40B4-BE49-F238E27FC236}">
                  <a16:creationId xmlns:a16="http://schemas.microsoft.com/office/drawing/2014/main" xmlns="" id="{47C16EED-D0FB-D153-FD29-813E4FE9A7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2" name="Freeform: Shape 1038">
              <a:extLst>
                <a:ext uri="{FF2B5EF4-FFF2-40B4-BE49-F238E27FC236}">
                  <a16:creationId xmlns:a16="http://schemas.microsoft.com/office/drawing/2014/main" xmlns="" id="{08F0DCEA-E0F0-F7F0-0BB0-32D951E49F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4" name="Freeform: Shape 1039">
              <a:extLst>
                <a:ext uri="{FF2B5EF4-FFF2-40B4-BE49-F238E27FC236}">
                  <a16:creationId xmlns:a16="http://schemas.microsoft.com/office/drawing/2014/main" xmlns="" id="{52F87AFF-A920-CDD0-40DC-1F72A80793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043" name="Freeform: Shape 1040">
              <a:extLst>
                <a:ext uri="{FF2B5EF4-FFF2-40B4-BE49-F238E27FC236}">
                  <a16:creationId xmlns:a16="http://schemas.microsoft.com/office/drawing/2014/main" xmlns="" id="{928E5433-111D-1EE8-0A7F-76AB81917B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44" name="Freeform: Shape 1041">
              <a:extLst>
                <a:ext uri="{FF2B5EF4-FFF2-40B4-BE49-F238E27FC236}">
                  <a16:creationId xmlns:a16="http://schemas.microsoft.com/office/drawing/2014/main" xmlns="" id="{4D34CC04-33ED-8C98-D87E-88EA2A25D0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8F383987-0040-6126-119A-643540C1141F}"/>
              </a:ext>
            </a:extLst>
          </p:cNvPr>
          <p:cNvSpPr txBox="1"/>
          <p:nvPr/>
        </p:nvSpPr>
        <p:spPr>
          <a:xfrm>
            <a:off x="2690852" y="2137381"/>
            <a:ext cx="4680688" cy="17164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ospedale</a:t>
            </a:r>
            <a:endParaRPr lang="en-US" sz="7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FA33B984-EF56-2BBB-5B43-75F7B37BF7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53796" y="5991225"/>
            <a:ext cx="2067315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en-US" altLang="it-IT" sz="300" b="1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en-US" altLang="it-IT" sz="3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AUTHORITY PER L’AUTORIZZAZIONE,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L’ACCREDITAMENTO E LA QUALITA’ DEI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SERVIZI SANITARI, SOCIO-SANITARI E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SOCIO-EDUCATIVI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AC76ADD9-2C2A-B495-9F32-25BD222A1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2" y="6356350"/>
            <a:ext cx="22288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B176F03-3836-294A-82AB-F6AD5FCC3FDA}" type="slidenum">
              <a:rPr lang="en-US" smtClean="0"/>
              <a:pPr>
                <a:spcAft>
                  <a:spcPts val="600"/>
                </a:spcAft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6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43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454317"/>
              </p:ext>
            </p:extLst>
          </p:nvPr>
        </p:nvGraphicFramePr>
        <p:xfrm>
          <a:off x="1486599" y="860148"/>
          <a:ext cx="2955862" cy="41281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58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Reparto</a:t>
                      </a:r>
                      <a:endParaRPr lang="it-IT" sz="2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Chirurgia Generale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Degenza Breve Ps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Geriatria Con Indirizzo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Medicina Interna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Neonatologia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Ortopedia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Ostetricia Ginecologia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Pediatria Degenze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Terapia Intensiva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Terapia Semi-Intensiva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xmlns="" id="{1A467E48-A489-50DA-905D-35C043503D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104508"/>
              </p:ext>
            </p:extLst>
          </p:nvPr>
        </p:nvGraphicFramePr>
        <p:xfrm>
          <a:off x="4500201" y="842109"/>
          <a:ext cx="2208416" cy="4550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8416">
                  <a:extLst>
                    <a:ext uri="{9D8B030D-6E8A-4147-A177-3AD203B41FA5}">
                      <a16:colId xmlns:a16="http://schemas.microsoft.com/office/drawing/2014/main" xmlns="" val="472227530"/>
                    </a:ext>
                  </a:extLst>
                </a:gridCol>
              </a:tblGrid>
              <a:tr h="505586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N. Posti </a:t>
                      </a:r>
                      <a:r>
                        <a:rPr lang="it-IT" sz="2000" u="none" strike="noStrike" dirty="0" smtClean="0">
                          <a:effectLst/>
                        </a:rPr>
                        <a:t>letto 2022</a:t>
                      </a:r>
                      <a:endParaRPr lang="it-IT" sz="20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669120146"/>
                  </a:ext>
                </a:extLst>
              </a:tr>
              <a:tr h="332557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21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7753704"/>
                  </a:ext>
                </a:extLst>
              </a:tr>
              <a:tr h="358049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52226243"/>
                  </a:ext>
                </a:extLst>
              </a:tr>
              <a:tr h="401508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20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80269770"/>
                  </a:ext>
                </a:extLst>
              </a:tr>
              <a:tr h="36896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20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655837261"/>
                  </a:ext>
                </a:extLst>
              </a:tr>
              <a:tr h="343183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302795158"/>
                  </a:ext>
                </a:extLst>
              </a:tr>
              <a:tr h="343182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72854186"/>
                  </a:ext>
                </a:extLst>
              </a:tr>
              <a:tr h="401508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556248327"/>
                  </a:ext>
                </a:extLst>
              </a:tr>
              <a:tr h="401508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976431617"/>
                  </a:ext>
                </a:extLst>
              </a:tr>
              <a:tr h="323325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592858310"/>
                  </a:ext>
                </a:extLst>
              </a:tr>
              <a:tr h="369581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231103690"/>
                  </a:ext>
                </a:extLst>
              </a:tr>
              <a:tr h="401508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109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551793777"/>
                  </a:ext>
                </a:extLst>
              </a:tr>
            </a:tbl>
          </a:graphicData>
        </a:graphic>
      </p:graphicFrame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144333"/>
              </p:ext>
            </p:extLst>
          </p:nvPr>
        </p:nvGraphicFramePr>
        <p:xfrm>
          <a:off x="6824098" y="860148"/>
          <a:ext cx="2238420" cy="4550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8420"/>
              </a:tblGrid>
              <a:tr h="505586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N. Posti </a:t>
                      </a:r>
                      <a:r>
                        <a:rPr lang="it-IT" sz="2000" u="none" strike="noStrike" dirty="0" smtClean="0">
                          <a:effectLst/>
                        </a:rPr>
                        <a:t>letto 2023</a:t>
                      </a:r>
                      <a:endParaRPr lang="it-IT" sz="20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2557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17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8049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1508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20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8966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24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3183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3182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1508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12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1508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23325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9581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1508"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111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592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44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xmlns="" id="{9CF7C258-F62D-012A-386D-BA4A0FB1E6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45751"/>
              </p:ext>
            </p:extLst>
          </p:nvPr>
        </p:nvGraphicFramePr>
        <p:xfrm>
          <a:off x="3721112" y="844785"/>
          <a:ext cx="1643682" cy="48787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3682">
                  <a:extLst>
                    <a:ext uri="{9D8B030D-6E8A-4147-A177-3AD203B41FA5}">
                      <a16:colId xmlns:a16="http://schemas.microsoft.com/office/drawing/2014/main" xmlns="" val="883478384"/>
                    </a:ext>
                  </a:extLst>
                </a:gridCol>
              </a:tblGrid>
              <a:tr h="316314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286169940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2983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565209746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>
                          <a:effectLst/>
                        </a:rPr>
                        <a:t>569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794581896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8575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208982197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6572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464283301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628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543409311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1632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20063917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1058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91537796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384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6278183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2477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326700653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218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221239149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l" fontAlgn="b"/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649787370"/>
                  </a:ext>
                </a:extLst>
              </a:tr>
              <a:tr h="316314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25096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15771052"/>
                  </a:ext>
                </a:extLst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386398"/>
              </p:ext>
            </p:extLst>
          </p:nvPr>
        </p:nvGraphicFramePr>
        <p:xfrm>
          <a:off x="5474611" y="832234"/>
          <a:ext cx="1688375" cy="49094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83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7996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3049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613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7338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7017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6012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568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2130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1096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255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1044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524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l" fontAlgn="b"/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23634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23752"/>
              </p:ext>
            </p:extLst>
          </p:nvPr>
        </p:nvGraphicFramePr>
        <p:xfrm>
          <a:off x="629367" y="860148"/>
          <a:ext cx="2955862" cy="41281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58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Reparto</a:t>
                      </a:r>
                      <a:endParaRPr lang="it-IT" sz="2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Chirurgia Generale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Degenza Breve Ps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Geriatria Con Indirizzo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Medicina Interna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Neonatologia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Ortopedia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Ostetricia Ginecologia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Pediatria Degenze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Terapia Intensiva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Terapia Semi-Intensiva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4949F41A-DFCF-9D77-5335-5188DDCEB489}"/>
              </a:ext>
            </a:extLst>
          </p:cNvPr>
          <p:cNvSpPr txBox="1"/>
          <p:nvPr/>
        </p:nvSpPr>
        <p:spPr>
          <a:xfrm>
            <a:off x="3387155" y="25445"/>
            <a:ext cx="477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"/>
            <a:r>
              <a:rPr lang="it-IT" sz="2400" u="none" strike="noStrike" dirty="0">
                <a:solidFill>
                  <a:srgbClr val="00B050"/>
                </a:solidFill>
                <a:effectLst/>
              </a:rPr>
              <a:t>Giornate di degenza</a:t>
            </a:r>
            <a:endParaRPr lang="it-IT" sz="2400" b="0" i="0" u="none" strike="noStrike" dirty="0">
              <a:solidFill>
                <a:srgbClr val="00B050"/>
              </a:solidFill>
              <a:effectLst/>
              <a:latin typeface="Calibri" panose="020F0502020204030204" pitchFamily="34" charset="0"/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xmlns="" id="{851B19FD-7810-809C-9B8A-853296825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081429"/>
              </p:ext>
            </p:extLst>
          </p:nvPr>
        </p:nvGraphicFramePr>
        <p:xfrm>
          <a:off x="7382621" y="844785"/>
          <a:ext cx="1688375" cy="49094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83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7996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6590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7618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6012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645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2124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414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1646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l" fontAlgn="b"/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7996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23716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20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45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325362"/>
              </p:ext>
            </p:extLst>
          </p:nvPr>
        </p:nvGraphicFramePr>
        <p:xfrm>
          <a:off x="282496" y="1228022"/>
          <a:ext cx="2955862" cy="41281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58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Reparto</a:t>
                      </a:r>
                      <a:endParaRPr lang="it-IT" sz="2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Chirurgia Generale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Degenza Breve Ps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Geriatria con Indirizzo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Medicina Interna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Neonatologia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Ortopedia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Ostetricia Ginecologia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Pediatria Degenze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Terapia Intensiva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</a:rPr>
                        <a:t>Terapia Semi-Intensiva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972514"/>
              </p:ext>
            </p:extLst>
          </p:nvPr>
        </p:nvGraphicFramePr>
        <p:xfrm>
          <a:off x="5215425" y="862262"/>
          <a:ext cx="1952704" cy="44938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527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  <a:p>
                      <a:pPr algn="l" fontAlgn="b"/>
                      <a:endParaRPr lang="it-IT" sz="2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39,78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55,98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100,52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96,12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31,12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38,90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25,02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13,97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71,51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35,89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178362"/>
              </p:ext>
            </p:extLst>
          </p:nvPr>
        </p:nvGraphicFramePr>
        <p:xfrm>
          <a:off x="3318091" y="862262"/>
          <a:ext cx="1817601" cy="44938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76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  <a:p>
                      <a:pPr algn="l" fontAlgn="b"/>
                      <a:endParaRPr lang="it-IT" sz="2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38,92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51,96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117,47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90,03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34,41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29,81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24,16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21,04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169,66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u="none" strike="noStrike" dirty="0">
                          <a:effectLst/>
                        </a:rPr>
                        <a:t>14,93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CB57B15B-348E-D6A9-265F-E9B1B92958EF}"/>
              </a:ext>
            </a:extLst>
          </p:cNvPr>
          <p:cNvSpPr txBox="1"/>
          <p:nvPr/>
        </p:nvSpPr>
        <p:spPr>
          <a:xfrm>
            <a:off x="3387155" y="25445"/>
            <a:ext cx="477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"/>
            <a:r>
              <a:rPr lang="it-IT" sz="2400" u="none" strike="noStrike" dirty="0">
                <a:solidFill>
                  <a:srgbClr val="00B050"/>
                </a:solidFill>
                <a:effectLst/>
              </a:rPr>
              <a:t>Indice occupazione posti letto anno</a:t>
            </a:r>
            <a:endParaRPr lang="it-IT" sz="2400" b="0" i="0" u="none" strike="noStrike" dirty="0">
              <a:solidFill>
                <a:srgbClr val="00B050"/>
              </a:solidFill>
              <a:effectLst/>
              <a:latin typeface="Calibri" panose="020F0502020204030204" pitchFamily="34" charset="0"/>
            </a:endParaRP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xmlns="" id="{8C83D9C4-2A11-D3E5-DC61-1D4BD29378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879876"/>
              </p:ext>
            </p:extLst>
          </p:nvPr>
        </p:nvGraphicFramePr>
        <p:xfrm>
          <a:off x="7247862" y="900621"/>
          <a:ext cx="1952704" cy="44938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527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  <a:p>
                      <a:pPr algn="l" fontAlgn="b"/>
                      <a:endParaRPr lang="it-IT" sz="2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47,17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63,93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90.27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86,96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35,34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38,79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23,47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22,68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75,16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92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5EFF9A97-1931-B544-18E6-9FB081892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0DA3CD9D-6596-6669-06C7-D937A09C9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46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CB4BA164-DBE5-2B27-06AB-9F8D51194D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83E02F0D-5881-2968-B462-BC8AC5782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37209410-57C1-372E-368A-9A57A6BF910E}"/>
              </a:ext>
            </a:extLst>
          </p:cNvPr>
          <p:cNvSpPr txBox="1"/>
          <p:nvPr/>
        </p:nvSpPr>
        <p:spPr>
          <a:xfrm>
            <a:off x="3387155" y="25445"/>
            <a:ext cx="305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"/>
            <a:r>
              <a:rPr lang="it-IT" sz="2400" u="none" strike="noStrike" dirty="0">
                <a:solidFill>
                  <a:srgbClr val="00B050"/>
                </a:solidFill>
                <a:effectLst/>
              </a:rPr>
              <a:t>n. interventi chirurgici</a:t>
            </a:r>
            <a:endParaRPr lang="it-IT" sz="2400" b="0" i="0" u="none" strike="noStrike" dirty="0">
              <a:solidFill>
                <a:srgbClr val="00B050"/>
              </a:solidFill>
              <a:effectLst/>
              <a:latin typeface="Calibri" panose="020F0502020204030204" pitchFamily="34" charset="0"/>
            </a:endParaRPr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xmlns="" id="{0FD449BF-4061-D600-71CC-6E182BF77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576110"/>
              </p:ext>
            </p:extLst>
          </p:nvPr>
        </p:nvGraphicFramePr>
        <p:xfrm>
          <a:off x="638175" y="826851"/>
          <a:ext cx="8586789" cy="51097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2148">
                  <a:extLst>
                    <a:ext uri="{9D8B030D-6E8A-4147-A177-3AD203B41FA5}">
                      <a16:colId xmlns:a16="http://schemas.microsoft.com/office/drawing/2014/main" xmlns="" val="951875327"/>
                    </a:ext>
                  </a:extLst>
                </a:gridCol>
                <a:gridCol w="1021405">
                  <a:extLst>
                    <a:ext uri="{9D8B030D-6E8A-4147-A177-3AD203B41FA5}">
                      <a16:colId xmlns:a16="http://schemas.microsoft.com/office/drawing/2014/main" xmlns="" val="2828387329"/>
                    </a:ext>
                  </a:extLst>
                </a:gridCol>
                <a:gridCol w="953310">
                  <a:extLst>
                    <a:ext uri="{9D8B030D-6E8A-4147-A177-3AD203B41FA5}">
                      <a16:colId xmlns:a16="http://schemas.microsoft.com/office/drawing/2014/main" xmlns="" val="1040384606"/>
                    </a:ext>
                  </a:extLst>
                </a:gridCol>
                <a:gridCol w="904673">
                  <a:extLst>
                    <a:ext uri="{9D8B030D-6E8A-4147-A177-3AD203B41FA5}">
                      <a16:colId xmlns:a16="http://schemas.microsoft.com/office/drawing/2014/main" xmlns="" val="4272642878"/>
                    </a:ext>
                  </a:extLst>
                </a:gridCol>
                <a:gridCol w="953310">
                  <a:extLst>
                    <a:ext uri="{9D8B030D-6E8A-4147-A177-3AD203B41FA5}">
                      <a16:colId xmlns:a16="http://schemas.microsoft.com/office/drawing/2014/main" xmlns="" val="1302969648"/>
                    </a:ext>
                  </a:extLst>
                </a:gridCol>
                <a:gridCol w="998021">
                  <a:extLst>
                    <a:ext uri="{9D8B030D-6E8A-4147-A177-3AD203B41FA5}">
                      <a16:colId xmlns:a16="http://schemas.microsoft.com/office/drawing/2014/main" xmlns="" val="3785827461"/>
                    </a:ext>
                  </a:extLst>
                </a:gridCol>
                <a:gridCol w="833922">
                  <a:extLst>
                    <a:ext uri="{9D8B030D-6E8A-4147-A177-3AD203B41FA5}">
                      <a16:colId xmlns:a16="http://schemas.microsoft.com/office/drawing/2014/main" xmlns="" val="3825478107"/>
                    </a:ext>
                  </a:extLst>
                </a:gridCol>
              </a:tblGrid>
              <a:tr h="532270"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2000" b="1" u="none" strike="noStrike" dirty="0">
                          <a:effectLst/>
                        </a:rPr>
                        <a:t>2021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2000" b="1" u="none" strike="noStrike" dirty="0">
                          <a:effectLst/>
                        </a:rPr>
                        <a:t>2022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2000" b="1" u="none" strike="noStrike" dirty="0">
                          <a:effectLst/>
                        </a:rPr>
                        <a:t>2023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84841643"/>
                  </a:ext>
                </a:extLst>
              </a:tr>
              <a:tr h="851633"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DAY HOSPITAL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ORDINARIO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DAY HOSPITAL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ORDINARIO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DAY HOSPITAL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ORDINARIO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69136516"/>
                  </a:ext>
                </a:extLst>
              </a:tr>
              <a:tr h="532270">
                <a:tc>
                  <a:txBody>
                    <a:bodyPr/>
                    <a:lstStyle/>
                    <a:p>
                      <a:pPr algn="l" fontAlgn="t"/>
                      <a:r>
                        <a:rPr lang="it-IT" sz="2000" u="none" strike="noStrike" dirty="0">
                          <a:effectLst/>
                        </a:rPr>
                        <a:t>CHIRURGIA GENERALE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 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730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 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795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 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789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398185660"/>
                  </a:ext>
                </a:extLst>
              </a:tr>
              <a:tr h="532270">
                <a:tc>
                  <a:txBody>
                    <a:bodyPr/>
                    <a:lstStyle/>
                    <a:p>
                      <a:pPr algn="l" fontAlgn="t"/>
                      <a:r>
                        <a:rPr lang="it-IT" sz="2000" u="none" strike="noStrike">
                          <a:effectLst/>
                        </a:rPr>
                        <a:t>DAY SURGERY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692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 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843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 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1050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 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147430519"/>
                  </a:ext>
                </a:extLst>
              </a:tr>
              <a:tr h="532270">
                <a:tc>
                  <a:txBody>
                    <a:bodyPr/>
                    <a:lstStyle/>
                    <a:p>
                      <a:pPr algn="l" fontAlgn="t"/>
                      <a:r>
                        <a:rPr lang="it-IT" sz="2000" u="none" strike="noStrike">
                          <a:effectLst/>
                        </a:rPr>
                        <a:t>ENDOSCOPIA DIGESTIVA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4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14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4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 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329254923"/>
                  </a:ext>
                </a:extLst>
              </a:tr>
              <a:tr h="532270">
                <a:tc>
                  <a:txBody>
                    <a:bodyPr/>
                    <a:lstStyle/>
                    <a:p>
                      <a:pPr algn="l" fontAlgn="t"/>
                      <a:r>
                        <a:rPr lang="it-IT" sz="2000" u="none" strike="noStrike">
                          <a:effectLst/>
                        </a:rPr>
                        <a:t>ORTOPEDIA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.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402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.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449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 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609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78451809"/>
                  </a:ext>
                </a:extLst>
              </a:tr>
              <a:tr h="532270">
                <a:tc>
                  <a:txBody>
                    <a:bodyPr/>
                    <a:lstStyle/>
                    <a:p>
                      <a:pPr algn="l" fontAlgn="t"/>
                      <a:r>
                        <a:rPr lang="it-IT" sz="2000" u="none" strike="noStrike">
                          <a:effectLst/>
                        </a:rPr>
                        <a:t>OSTETRICIA GINECOLOGIA</a:t>
                      </a:r>
                      <a:endParaRPr lang="it-IT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.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163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 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156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 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130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412911519"/>
                  </a:ext>
                </a:extLst>
              </a:tr>
              <a:tr h="532270">
                <a:tc>
                  <a:txBody>
                    <a:bodyPr/>
                    <a:lstStyle/>
                    <a:p>
                      <a:pPr algn="l" fontAlgn="t"/>
                      <a:r>
                        <a:rPr lang="it-IT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CHIRURGIA</a:t>
                      </a:r>
                      <a:r>
                        <a:rPr lang="it-IT" sz="20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OCULISTICA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1180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 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1381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 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1580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.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684720973"/>
                  </a:ext>
                </a:extLst>
              </a:tr>
              <a:tr h="532270">
                <a:tc>
                  <a:txBody>
                    <a:bodyPr/>
                    <a:lstStyle/>
                    <a:p>
                      <a:pPr algn="l" fontAlgn="t"/>
                      <a:r>
                        <a:rPr lang="it-IT" sz="2000" u="none" strike="noStrike" dirty="0">
                          <a:effectLst/>
                        </a:rPr>
                        <a:t>Totale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1876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1309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2228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1417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2630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1" u="none" strike="noStrike" dirty="0">
                          <a:effectLst/>
                        </a:rPr>
                        <a:t>1547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775699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772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F70BFD43-436C-8DEF-1E66-64338D31A1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B8A3549B-7A15-6E6B-2EB7-0370BE3BC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47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6E2AE556-5768-D5BC-BA2F-8FC8BBDC52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0FBFFB39-9C2A-0A8F-8A80-6AC244946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9D56A786-50BE-2276-E3A7-53D67653E87D}"/>
              </a:ext>
            </a:extLst>
          </p:cNvPr>
          <p:cNvSpPr txBox="1"/>
          <p:nvPr/>
        </p:nvSpPr>
        <p:spPr>
          <a:xfrm>
            <a:off x="3404103" y="177556"/>
            <a:ext cx="3592010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 smtClean="0">
                <a:solidFill>
                  <a:srgbClr val="2BB865"/>
                </a:solidFill>
                <a:latin typeface="Bodoni 72 Book" pitchFamily="2" charset="0"/>
              </a:rPr>
              <a:t>Chirurgia robotica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7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533" y="887532"/>
            <a:ext cx="8394056" cy="512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48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FB08AC20-7393-F8B4-5611-2830932AB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D7A4D570-8272-14DD-AF50-BF808834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48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A1D72EC-12F3-EC6A-9B39-C7D2443CE8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36000E41-8893-F40F-599A-8B3B219EC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CC7BA904-AE3D-6643-96B3-A5FFD4F509AA}"/>
              </a:ext>
            </a:extLst>
          </p:cNvPr>
          <p:cNvSpPr txBox="1"/>
          <p:nvPr/>
        </p:nvSpPr>
        <p:spPr>
          <a:xfrm>
            <a:off x="1029470" y="122662"/>
            <a:ext cx="7761445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 smtClean="0">
                <a:solidFill>
                  <a:srgbClr val="2BB865"/>
                </a:solidFill>
                <a:latin typeface="Bodoni 72 Book" pitchFamily="2" charset="0"/>
              </a:rPr>
              <a:t>Accessi al pronto soccorso per codice colore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976" y="1008815"/>
            <a:ext cx="8587987" cy="4459478"/>
          </a:xfrm>
          <a:prstGeom prst="rect">
            <a:avLst/>
          </a:prstGeom>
        </p:spPr>
      </p:pic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527507"/>
              </p:ext>
            </p:extLst>
          </p:nvPr>
        </p:nvGraphicFramePr>
        <p:xfrm>
          <a:off x="638174" y="5464202"/>
          <a:ext cx="858678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07507"/>
                <a:gridCol w="1132865"/>
                <a:gridCol w="788080"/>
                <a:gridCol w="1017937"/>
                <a:gridCol w="788080"/>
                <a:gridCol w="788080"/>
                <a:gridCol w="788080"/>
                <a:gridCol w="788080"/>
                <a:gridCol w="78808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Totale accessi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2017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2018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2019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2020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2021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2023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2024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16.766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17.180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17.597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12.496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14.960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16.664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17.709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17.036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232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FB08AC20-7393-F8B4-5611-2830932AB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D7A4D570-8272-14DD-AF50-BF808834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49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A1D72EC-12F3-EC6A-9B39-C7D2443CE8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36000E41-8893-F40F-599A-8B3B219EC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CC7BA904-AE3D-6643-96B3-A5FFD4F509AA}"/>
              </a:ext>
            </a:extLst>
          </p:cNvPr>
          <p:cNvSpPr txBox="1"/>
          <p:nvPr/>
        </p:nvSpPr>
        <p:spPr>
          <a:xfrm>
            <a:off x="3300617" y="0"/>
            <a:ext cx="3485584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400" b="1" dirty="0" smtClean="0">
                <a:solidFill>
                  <a:srgbClr val="2BB865"/>
                </a:solidFill>
                <a:latin typeface="Bodoni 72 Book" pitchFamily="2" charset="0"/>
              </a:rPr>
              <a:t>Visite specialistiche</a:t>
            </a:r>
            <a:endParaRPr lang="it-IT" sz="24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758931"/>
              </p:ext>
            </p:extLst>
          </p:nvPr>
        </p:nvGraphicFramePr>
        <p:xfrm>
          <a:off x="1" y="579642"/>
          <a:ext cx="9905998" cy="62783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8534"/>
                <a:gridCol w="965352"/>
                <a:gridCol w="965352"/>
                <a:gridCol w="965352"/>
                <a:gridCol w="965352"/>
                <a:gridCol w="965352"/>
                <a:gridCol w="965352"/>
                <a:gridCol w="965352"/>
              </a:tblGrid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PRINCIPALI VISITE SPECIALISTICHE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2018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2019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2020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2021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2022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2023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2024*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AMBULATORIO DI ALLERGOLOGIA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644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    2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  16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  65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  60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1.019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1.824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AMBULATORIO DI DERMATOLOGIA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2.874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4.564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2.801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4.172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4.521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5.068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4.183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AMBULATORIO DI MEDICINA DELLO SPORT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1.085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1.146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262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102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270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313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314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AMBULATORIO DI OCULISTICA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9.884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3.180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3.421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4.162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4.346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11.165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9.806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AMBULATORIO GASTROENTEROLOGICO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1.966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2.306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1.730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1.799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1.732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1.868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2.252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AMBULATORIO PEDIATRICO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126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7.469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7.654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10.386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11.423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11.267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10.510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CARDIOLOGIA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3.176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7.109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4.232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5.263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5.566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12.837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13.085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CENTRO DIABETOLOGICO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674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1.198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1.117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1.253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1.525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526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552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CHIRURGIA GENERALE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5.717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6.325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5.162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5.775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6.470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6.838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7.181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ENDOCRINOLOGIA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550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546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382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653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786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1.004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1.026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MALATTIE INFETTIVE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  23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  97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  48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105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111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  83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110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NEUROCHIRURGIA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392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  48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  26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  32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188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557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569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ONCOEMATOLOGIA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2.063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1.395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1.099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888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843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1.087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1.181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ORTOPEDIA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2.443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4.804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3.563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5.115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3.994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4.217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4.530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OSTETRICIA GINECOLOGIA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3.353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3.462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3.307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3.715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4.183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4.057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3.258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OTORINOLARINGOIATRIA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1.525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3.680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2.208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2.508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2.649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2.695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2.863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PNEUMOLOGIA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1.124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3.682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2.389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2.732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3.139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4.534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5.125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REUMATOLOGIA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676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  51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219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    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  48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1.089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911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SERVIZIO DIETOLOGICO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604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435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191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183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226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480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423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SORVEGLIANZA SANITARIA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1.613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1.716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1.963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2.318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2.198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1.759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U.O.C. MEDICINA FISICA E RIABILITATIVA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3.501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4.493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2.823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3.075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3.569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2.574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2.526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U.O.C. SERVIZIO SALUTE MENTALE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1.046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166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246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965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910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522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597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U.O.S. DIALISI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1.071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1.238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796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1.070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1.117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1.280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1.214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U.O.S. NEUROLOGICA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2.053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3.069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2.713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3.431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3.886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2.079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2.069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UOS SALUTE DONNA (SERRAVALLE)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2.661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1.391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  18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      69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      846  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  3.166  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Totale complessivo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49.231  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63.469  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48.139  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59.490  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           63.880   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80.203  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           81.034  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>
                    <a:solidFill>
                      <a:srgbClr val="FFFF00"/>
                    </a:solidFill>
                  </a:tcPr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  <a:tr h="216495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u="none" strike="noStrike">
                          <a:effectLst/>
                        </a:rPr>
                        <a:t>* fino al 9 dicembre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153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5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175" y="88513"/>
            <a:ext cx="8586787" cy="6694001"/>
          </a:xfrm>
          <a:prstGeom prst="rect">
            <a:avLst/>
          </a:prstGeom>
        </p:spPr>
      </p:pic>
      <p:sp>
        <p:nvSpPr>
          <p:cNvPr id="2" name="Freccia a destra 1">
            <a:extLst>
              <a:ext uri="{FF2B5EF4-FFF2-40B4-BE49-F238E27FC236}">
                <a16:creationId xmlns:a16="http://schemas.microsoft.com/office/drawing/2014/main" xmlns="" id="{43CAB7DC-378E-2523-C72E-7E2058ADD66D}"/>
              </a:ext>
            </a:extLst>
          </p:cNvPr>
          <p:cNvSpPr/>
          <p:nvPr/>
        </p:nvSpPr>
        <p:spPr>
          <a:xfrm>
            <a:off x="1029470" y="544750"/>
            <a:ext cx="1188436" cy="175098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720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FB08AC20-7393-F8B4-5611-2830932AB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D7A4D570-8272-14DD-AF50-BF808834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50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A1D72EC-12F3-EC6A-9B39-C7D2443CE8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36000E41-8893-F40F-599A-8B3B219EC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CC7BA904-AE3D-6643-96B3-A5FFD4F509AA}"/>
              </a:ext>
            </a:extLst>
          </p:cNvPr>
          <p:cNvSpPr txBox="1"/>
          <p:nvPr/>
        </p:nvSpPr>
        <p:spPr>
          <a:xfrm>
            <a:off x="4218915" y="0"/>
            <a:ext cx="2567286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400" b="1" dirty="0" smtClean="0">
                <a:solidFill>
                  <a:srgbClr val="2BB865"/>
                </a:solidFill>
                <a:latin typeface="Bodoni 72 Book" pitchFamily="2" charset="0"/>
              </a:rPr>
              <a:t>radiologia</a:t>
            </a:r>
            <a:endParaRPr lang="it-IT" sz="24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0096245"/>
              </p:ext>
            </p:extLst>
          </p:nvPr>
        </p:nvGraphicFramePr>
        <p:xfrm>
          <a:off x="181068" y="579646"/>
          <a:ext cx="9533299" cy="5517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02542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FB08AC20-7393-F8B4-5611-2830932AB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D7A4D570-8272-14DD-AF50-BF808834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51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A1D72EC-12F3-EC6A-9B39-C7D2443CE8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36000E41-8893-F40F-599A-8B3B219EC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CC7BA904-AE3D-6643-96B3-A5FFD4F509AA}"/>
              </a:ext>
            </a:extLst>
          </p:cNvPr>
          <p:cNvSpPr txBox="1"/>
          <p:nvPr/>
        </p:nvSpPr>
        <p:spPr>
          <a:xfrm>
            <a:off x="3300617" y="0"/>
            <a:ext cx="3485584" cy="52937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400" b="1" dirty="0" smtClean="0">
                <a:solidFill>
                  <a:srgbClr val="2BB865"/>
                </a:solidFill>
                <a:latin typeface="Bodoni 72 Book" pitchFamily="2" charset="0"/>
              </a:rPr>
              <a:t>Laboratorio analisi</a:t>
            </a:r>
            <a:endParaRPr lang="it-IT" sz="24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086800"/>
              </p:ext>
            </p:extLst>
          </p:nvPr>
        </p:nvGraphicFramePr>
        <p:xfrm>
          <a:off x="452674" y="1059252"/>
          <a:ext cx="8881449" cy="42370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18369"/>
                <a:gridCol w="1754360"/>
                <a:gridCol w="1754360"/>
                <a:gridCol w="1754360"/>
              </a:tblGrid>
              <a:tr h="706171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 dirty="0">
                          <a:effectLst/>
                        </a:rPr>
                        <a:t>prestazioni 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>
                          <a:effectLst/>
                        </a:rPr>
                        <a:t>2022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>
                          <a:effectLst/>
                        </a:rPr>
                        <a:t>2023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 dirty="0">
                          <a:effectLst/>
                        </a:rPr>
                        <a:t>2024 *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412341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 dirty="0">
                          <a:effectLst/>
                        </a:rPr>
                        <a:t>N° richieste esami laboratorio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>
                          <a:effectLst/>
                        </a:rPr>
                        <a:t>151.059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>
                          <a:effectLst/>
                        </a:rPr>
                        <a:t>93.792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>
                          <a:effectLst/>
                        </a:rPr>
                        <a:t>87.694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706171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 dirty="0">
                          <a:effectLst/>
                        </a:rPr>
                        <a:t>N° esami effettuati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 dirty="0">
                          <a:effectLst/>
                        </a:rPr>
                        <a:t>1.032.886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>
                          <a:effectLst/>
                        </a:rPr>
                        <a:t>1.087.878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>
                          <a:effectLst/>
                        </a:rPr>
                        <a:t>1.076.059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412341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 dirty="0">
                          <a:effectLst/>
                        </a:rPr>
                        <a:t>N° persone con una o più richieste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 dirty="0">
                          <a:effectLst/>
                        </a:rPr>
                        <a:t>34.485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 dirty="0">
                          <a:effectLst/>
                        </a:rPr>
                        <a:t>27.562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800" u="none" strike="noStrike" dirty="0">
                          <a:effectLst/>
                        </a:rPr>
                        <a:t>26.818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134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52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2538919" y="46112"/>
            <a:ext cx="60584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400" dirty="0">
              <a:solidFill>
                <a:srgbClr val="000000"/>
              </a:solidFill>
              <a:latin typeface="Liberation Serif" panose="02020603050405020304" pitchFamily="18" charset="0"/>
            </a:endParaRPr>
          </a:p>
          <a:p>
            <a:r>
              <a:rPr lang="it-IT" sz="1400" dirty="0">
                <a:solidFill>
                  <a:srgbClr val="000000"/>
                </a:solidFill>
                <a:latin typeface="Liberation Serif" panose="02020603050405020304" pitchFamily="18" charset="0"/>
              </a:rPr>
              <a:t> </a:t>
            </a:r>
            <a:r>
              <a:rPr lang="it-IT" b="1" dirty="0">
                <a:solidFill>
                  <a:srgbClr val="000000"/>
                </a:solidFill>
                <a:latin typeface="Liberation Serif" panose="02020603050405020304" pitchFamily="18" charset="0"/>
              </a:rPr>
              <a:t>TEMPI DI ATTESA VISITE PRENOTABILI AL CUP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71604" y="715224"/>
            <a:ext cx="918368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rgbClr val="000000"/>
                </a:solidFill>
                <a:latin typeface="Verdana" panose="020B0604030504040204" pitchFamily="34" charset="0"/>
              </a:rPr>
              <a:t>PRESTAZIONI</a:t>
            </a:r>
            <a:r>
              <a:rPr lang="it-IT" sz="2000" dirty="0">
                <a:solidFill>
                  <a:srgbClr val="000000"/>
                </a:solidFill>
                <a:latin typeface="Verdana" panose="020B0604030504040204" pitchFamily="34" charset="0"/>
              </a:rPr>
              <a:t>	</a:t>
            </a:r>
            <a:r>
              <a:rPr lang="it-IT" sz="2000" b="1" dirty="0">
                <a:solidFill>
                  <a:srgbClr val="000000"/>
                </a:solidFill>
                <a:latin typeface="Verdana" panose="020B0604030504040204" pitchFamily="34" charset="0"/>
              </a:rPr>
              <a:t>GG LAVORATIVI		GG LAVORATIVI</a:t>
            </a:r>
          </a:p>
          <a:p>
            <a:r>
              <a:rPr lang="it-IT" sz="2000" b="1" dirty="0">
                <a:solidFill>
                  <a:srgbClr val="000000"/>
                </a:solidFill>
                <a:latin typeface="Verdana" panose="020B0604030504040204" pitchFamily="34" charset="0"/>
              </a:rPr>
              <a:t>			20.12.2022			30.11.2024</a:t>
            </a:r>
            <a:r>
              <a:rPr lang="it-IT" sz="2000" dirty="0">
                <a:solidFill>
                  <a:srgbClr val="000000"/>
                </a:solidFill>
                <a:latin typeface="Verdana" panose="020B0604030504040204" pitchFamily="34" charset="0"/>
              </a:rPr>
              <a:t>	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ortopedica  	40 GG				58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ortopedica </a:t>
            </a:r>
            <a:r>
              <a:rPr lang="it-IT" sz="2000" dirty="0" err="1">
                <a:solidFill>
                  <a:srgbClr val="000000"/>
                </a:solidFill>
                <a:latin typeface="Liberation Serif" panose="02020603050405020304" pitchFamily="18" charset="0"/>
              </a:rPr>
              <a:t>ds</a:t>
            </a:r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	22 GG				37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terapia antalgica   	14 GG				13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fisiatrica		8 GG				  7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oculistica   		77 GG				70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otorinolaringoiatra	</a:t>
            </a:r>
            <a:r>
              <a:rPr lang="it-IT" sz="2000" b="1" dirty="0">
                <a:solidFill>
                  <a:srgbClr val="000000"/>
                </a:solidFill>
                <a:latin typeface="Liberation Serif" panose="02020603050405020304" pitchFamily="18" charset="0"/>
              </a:rPr>
              <a:t>LISTA DI ATTESA</a:t>
            </a:r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		15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dermatologica	</a:t>
            </a:r>
            <a:r>
              <a:rPr lang="it-IT" sz="2000" b="1" dirty="0">
                <a:solidFill>
                  <a:srgbClr val="000000"/>
                </a:solidFill>
                <a:latin typeface="Liberation Serif" panose="02020603050405020304" pitchFamily="18" charset="0"/>
              </a:rPr>
              <a:t>LISTA DI ATTESA</a:t>
            </a:r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		</a:t>
            </a:r>
            <a:r>
              <a:rPr lang="it-IT" sz="2000" b="1" dirty="0">
                <a:solidFill>
                  <a:srgbClr val="000000"/>
                </a:solidFill>
                <a:latin typeface="Liberation Serif" panose="02020603050405020304" pitchFamily="18" charset="0"/>
              </a:rPr>
              <a:t>LISTA DI ATTESA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allergologica	</a:t>
            </a:r>
            <a:r>
              <a:rPr lang="it-IT" sz="2000" b="1" dirty="0">
                <a:solidFill>
                  <a:srgbClr val="000000"/>
                </a:solidFill>
                <a:latin typeface="Liberation Serif" panose="02020603050405020304" pitchFamily="18" charset="0"/>
              </a:rPr>
              <a:t>LISTA DI ATTESA</a:t>
            </a:r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		</a:t>
            </a:r>
            <a:r>
              <a:rPr lang="it-IT" sz="2000" b="1" dirty="0">
                <a:solidFill>
                  <a:srgbClr val="000000"/>
                </a:solidFill>
                <a:latin typeface="Liberation Serif" panose="02020603050405020304" pitchFamily="18" charset="0"/>
              </a:rPr>
              <a:t>LISTA DI ATTESA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chirurgica		32 GG				15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urologica		37 GG				69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proctologica  	17 GG				6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Visita cardiologica  	52 GG				32</a:t>
            </a:r>
          </a:p>
          <a:p>
            <a:r>
              <a:rPr lang="sv-SE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ECG  			8 GG				13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ECODOPPLER		30 GG				30</a:t>
            </a:r>
          </a:p>
          <a:p>
            <a:r>
              <a:rPr lang="it-IT" sz="2000" dirty="0">
                <a:solidFill>
                  <a:srgbClr val="000000"/>
                </a:solidFill>
                <a:latin typeface="Liberation Serif" panose="02020603050405020304" pitchFamily="18" charset="0"/>
              </a:rPr>
              <a:t>ECO CARDIO		53 GG</a:t>
            </a:r>
            <a:r>
              <a:rPr lang="it-IT" dirty="0">
                <a:solidFill>
                  <a:srgbClr val="000000"/>
                </a:solidFill>
                <a:latin typeface="Liberation Serif" panose="02020603050405020304" pitchFamily="18" charset="0"/>
              </a:rPr>
              <a:t>				34</a:t>
            </a:r>
          </a:p>
        </p:txBody>
      </p:sp>
    </p:spTree>
    <p:extLst>
      <p:ext uri="{BB962C8B-B14F-4D97-AF65-F5344CB8AC3E}">
        <p14:creationId xmlns:p14="http://schemas.microsoft.com/office/powerpoint/2010/main" val="343713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53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2129571" y="-59559"/>
            <a:ext cx="5646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400" dirty="0">
              <a:solidFill>
                <a:srgbClr val="000000"/>
              </a:solidFill>
              <a:latin typeface="Liberation Serif" panose="02020603050405020304" pitchFamily="18" charset="0"/>
            </a:endParaRPr>
          </a:p>
          <a:p>
            <a:r>
              <a:rPr lang="it-IT" sz="1400" dirty="0">
                <a:solidFill>
                  <a:srgbClr val="000000"/>
                </a:solidFill>
                <a:latin typeface="Liberation Serif" panose="02020603050405020304" pitchFamily="18" charset="0"/>
              </a:rPr>
              <a:t> </a:t>
            </a:r>
            <a:r>
              <a:rPr lang="it-IT" b="1" dirty="0">
                <a:solidFill>
                  <a:srgbClr val="000000"/>
                </a:solidFill>
                <a:latin typeface="Liberation Serif" panose="02020603050405020304" pitchFamily="18" charset="0"/>
              </a:rPr>
              <a:t>TEMPI DI ATTESA VISITE PRENOTABILI AL CUP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638175" y="667731"/>
            <a:ext cx="889512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					20.12.2022		30.11.2024</a:t>
            </a:r>
          </a:p>
          <a:p>
            <a:r>
              <a:rPr lang="it-IT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Ecografia				</a:t>
            </a:r>
            <a:r>
              <a:rPr lang="it-IT" sz="2400" dirty="0">
                <a:solidFill>
                  <a:srgbClr val="FF0000"/>
                </a:solidFill>
                <a:latin typeface="Liberation Serif" panose="02020603050405020304" pitchFamily="18" charset="0"/>
              </a:rPr>
              <a:t>180 GG</a:t>
            </a:r>
          </a:p>
          <a:p>
            <a:r>
              <a:rPr lang="it-IT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Eco ordinarie muscolo – sc					100</a:t>
            </a:r>
          </a:p>
          <a:p>
            <a:r>
              <a:rPr lang="it-IT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Eco ordinarie addome e tiroide				  75</a:t>
            </a:r>
          </a:p>
          <a:p>
            <a:r>
              <a:rPr lang="sv-SE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Mammografia				3 GG			    3</a:t>
            </a:r>
          </a:p>
          <a:p>
            <a:r>
              <a:rPr lang="it-IT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Ecografia senologica </a:t>
            </a:r>
            <a:r>
              <a:rPr lang="fi-FI" sz="2400" b="1" dirty="0">
                <a:solidFill>
                  <a:srgbClr val="000000"/>
                </a:solidFill>
                <a:latin typeface="Liberation Serif" panose="02020603050405020304" pitchFamily="18" charset="0"/>
              </a:rPr>
              <a:t> 			</a:t>
            </a:r>
            <a:r>
              <a:rPr lang="it-IT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20 GG			  50</a:t>
            </a:r>
          </a:p>
          <a:p>
            <a:r>
              <a:rPr lang="fi-FI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Eco screen. Sen.			</a:t>
            </a:r>
            <a:r>
              <a:rPr lang="it-IT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90 GG                           ----	</a:t>
            </a:r>
          </a:p>
          <a:p>
            <a:r>
              <a:rPr lang="nb-NO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TC addome mdc			70 GG	</a:t>
            </a:r>
          </a:p>
          <a:p>
            <a:r>
              <a:rPr lang="it-IT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TC articolari				70 GG	</a:t>
            </a:r>
          </a:p>
          <a:p>
            <a:r>
              <a:rPr lang="it-IT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TC encefalo				60 GG	</a:t>
            </a:r>
          </a:p>
          <a:p>
            <a:r>
              <a:rPr lang="it-IT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TC ordinarie							 50</a:t>
            </a:r>
          </a:p>
          <a:p>
            <a:r>
              <a:rPr lang="it-IT" sz="2400" dirty="0">
                <a:solidFill>
                  <a:srgbClr val="000000"/>
                </a:solidFill>
                <a:latin typeface="Liberation Serif" panose="02020603050405020304" pitchFamily="18" charset="0"/>
              </a:rPr>
              <a:t>RMN articolari			80 GG			 50</a:t>
            </a:r>
          </a:p>
          <a:p>
            <a:r>
              <a:rPr lang="it-IT" sz="2400" dirty="0"/>
              <a:t>RMN colonna				80 GG			200</a:t>
            </a:r>
          </a:p>
          <a:p>
            <a:r>
              <a:rPr lang="it-IT" sz="2400" dirty="0"/>
              <a:t>RMN encefalo				70 GG			  90</a:t>
            </a:r>
          </a:p>
        </p:txBody>
      </p:sp>
    </p:spTree>
    <p:extLst>
      <p:ext uri="{BB962C8B-B14F-4D97-AF65-F5344CB8AC3E}">
        <p14:creationId xmlns:p14="http://schemas.microsoft.com/office/powerpoint/2010/main" val="391372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54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01D11ACE-CB89-F44B-752A-3C13C49B1443}"/>
              </a:ext>
            </a:extLst>
          </p:cNvPr>
          <p:cNvSpPr txBox="1"/>
          <p:nvPr/>
        </p:nvSpPr>
        <p:spPr>
          <a:xfrm>
            <a:off x="1922890" y="211755"/>
            <a:ext cx="6187648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Alfabetizzazione sanitaria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7B057312-3480-84E9-A0E7-49ED531C8A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174" y="899326"/>
            <a:ext cx="8514703" cy="506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8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CA80C67B-D6DD-77C9-342E-70937898E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xmlns="" id="{67D65DD2-15FC-1DDF-E52C-A4F5FA50DF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99057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xmlns="" id="{7D7FC698-0BC0-F832-8F35-4360595EE1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7" y="0"/>
            <a:ext cx="9905753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5" name="Group 1034">
            <a:extLst>
              <a:ext uri="{FF2B5EF4-FFF2-40B4-BE49-F238E27FC236}">
                <a16:creationId xmlns:a16="http://schemas.microsoft.com/office/drawing/2014/main" xmlns="" id="{4E58CD1F-AE85-896D-BFEF-444E0E9169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59014" y="3985"/>
            <a:ext cx="7940371" cy="6858000"/>
            <a:chOff x="1303402" y="3985"/>
            <a:chExt cx="9772765" cy="6858000"/>
          </a:xfrm>
        </p:grpSpPr>
        <p:sp>
          <p:nvSpPr>
            <p:cNvPr id="1028" name="Freeform: Shape 1035">
              <a:extLst>
                <a:ext uri="{FF2B5EF4-FFF2-40B4-BE49-F238E27FC236}">
                  <a16:creationId xmlns:a16="http://schemas.microsoft.com/office/drawing/2014/main" xmlns="" id="{88923341-647B-48F7-DFC9-B926669FF9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29" name="Freeform: Shape 1036">
              <a:extLst>
                <a:ext uri="{FF2B5EF4-FFF2-40B4-BE49-F238E27FC236}">
                  <a16:creationId xmlns:a16="http://schemas.microsoft.com/office/drawing/2014/main" xmlns="" id="{B6F22FCE-9C92-F37F-CC7C-6EB0B79094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0" name="Freeform: Shape 1037">
              <a:extLst>
                <a:ext uri="{FF2B5EF4-FFF2-40B4-BE49-F238E27FC236}">
                  <a16:creationId xmlns:a16="http://schemas.microsoft.com/office/drawing/2014/main" xmlns="" id="{47C16EED-D0FB-D153-FD29-813E4FE9A7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2" name="Freeform: Shape 1038">
              <a:extLst>
                <a:ext uri="{FF2B5EF4-FFF2-40B4-BE49-F238E27FC236}">
                  <a16:creationId xmlns:a16="http://schemas.microsoft.com/office/drawing/2014/main" xmlns="" id="{08F0DCEA-E0F0-F7F0-0BB0-32D951E49F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4" name="Freeform: Shape 1039">
              <a:extLst>
                <a:ext uri="{FF2B5EF4-FFF2-40B4-BE49-F238E27FC236}">
                  <a16:creationId xmlns:a16="http://schemas.microsoft.com/office/drawing/2014/main" xmlns="" id="{52F87AFF-A920-CDD0-40DC-1F72A80793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043" name="Freeform: Shape 1040">
              <a:extLst>
                <a:ext uri="{FF2B5EF4-FFF2-40B4-BE49-F238E27FC236}">
                  <a16:creationId xmlns:a16="http://schemas.microsoft.com/office/drawing/2014/main" xmlns="" id="{928E5433-111D-1EE8-0A7F-76AB81917B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44" name="Freeform: Shape 1041">
              <a:extLst>
                <a:ext uri="{FF2B5EF4-FFF2-40B4-BE49-F238E27FC236}">
                  <a16:creationId xmlns:a16="http://schemas.microsoft.com/office/drawing/2014/main" xmlns="" id="{4D34CC04-33ED-8C98-D87E-88EA2A25D0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8F383987-0040-6126-119A-643540C1141F}"/>
              </a:ext>
            </a:extLst>
          </p:cNvPr>
          <p:cNvSpPr txBox="1"/>
          <p:nvPr/>
        </p:nvSpPr>
        <p:spPr>
          <a:xfrm>
            <a:off x="2690852" y="2137381"/>
            <a:ext cx="4680688" cy="17164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Sostenibilità</a:t>
            </a:r>
            <a:r>
              <a:rPr lang="en-US" sz="7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72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economica</a:t>
            </a:r>
            <a:endParaRPr lang="en-US" sz="7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FA33B984-EF56-2BBB-5B43-75F7B37BF7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53796" y="5991225"/>
            <a:ext cx="2067315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en-US" altLang="it-IT" sz="300" b="1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en-US" altLang="it-IT" sz="3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AUTHORITY PER L’AUTORIZZAZIONE,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L’ACCREDITAMENTO E LA QUALITA’ DEI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SERVIZI SANITARI, SOCIO-SANITARI E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SOCIO-EDUCATIVI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AC76ADD9-2C2A-B495-9F32-25BD222A1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2" y="6356350"/>
            <a:ext cx="22288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B176F03-3836-294A-82AB-F6AD5FCC3FDA}" type="slidenum">
              <a:rPr lang="en-US" smtClean="0"/>
              <a:pPr>
                <a:spcAft>
                  <a:spcPts val="600"/>
                </a:spcAft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4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27D5C892-8B39-3230-C765-B910DE723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FC2F8C8A-06A8-B9F3-3A1A-C443F05EF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56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49191C4B-1A81-4820-09B9-CDFBFAAC43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F3B755BE-F872-803B-D1B1-1B9705A33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257563E6-C9B4-781A-43E9-F1DF44BE0C74}"/>
              </a:ext>
            </a:extLst>
          </p:cNvPr>
          <p:cNvSpPr txBox="1"/>
          <p:nvPr/>
        </p:nvSpPr>
        <p:spPr>
          <a:xfrm>
            <a:off x="3123444" y="116539"/>
            <a:ext cx="4354717" cy="541367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 smtClean="0">
                <a:solidFill>
                  <a:srgbClr val="2BB865"/>
                </a:solidFill>
                <a:latin typeface="Bodoni 72 Book" pitchFamily="2" charset="0"/>
              </a:rPr>
              <a:t>PIL e % Spesa sanitaria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3202286"/>
              </p:ext>
            </p:extLst>
          </p:nvPr>
        </p:nvGraphicFramePr>
        <p:xfrm>
          <a:off x="638175" y="941559"/>
          <a:ext cx="8415290" cy="5069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2823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84C30325-2553-8E10-7238-ED3113FF3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B79D6CD7-9773-9D72-9898-362267E20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57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BBE8E9AE-FDBF-1E6E-2D5B-560D2DA168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47095AE5-4858-876E-C99E-4A8535D01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7200802"/>
              </p:ext>
            </p:extLst>
          </p:nvPr>
        </p:nvGraphicFramePr>
        <p:xfrm>
          <a:off x="629367" y="870189"/>
          <a:ext cx="8595596" cy="5066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257563E6-C9B4-781A-43E9-F1DF44BE0C74}"/>
              </a:ext>
            </a:extLst>
          </p:cNvPr>
          <p:cNvSpPr txBox="1"/>
          <p:nvPr/>
        </p:nvSpPr>
        <p:spPr>
          <a:xfrm>
            <a:off x="3123444" y="116539"/>
            <a:ext cx="4354717" cy="541367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 smtClean="0">
                <a:solidFill>
                  <a:srgbClr val="2BB865"/>
                </a:solidFill>
                <a:latin typeface="Bodoni 72 Book" pitchFamily="2" charset="0"/>
              </a:rPr>
              <a:t>PIL e % Spesa sanitaria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599566" y="6029609"/>
            <a:ext cx="4146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8% = 7% pubblico 1% privato</a:t>
            </a:r>
            <a:endParaRPr lang="it-IT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65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84C30325-2553-8E10-7238-ED3113FF3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B79D6CD7-9773-9D72-9898-362267E20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58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BBE8E9AE-FDBF-1E6E-2D5B-560D2DA168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47095AE5-4858-876E-C99E-4A8535D01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560722"/>
              </p:ext>
            </p:extLst>
          </p:nvPr>
        </p:nvGraphicFramePr>
        <p:xfrm>
          <a:off x="638175" y="932506"/>
          <a:ext cx="8478417" cy="48707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7946"/>
                <a:gridCol w="2279911"/>
                <a:gridCol w="2543526"/>
                <a:gridCol w="2287034"/>
              </a:tblGrid>
              <a:tr h="1159374">
                <a:tc>
                  <a:txBody>
                    <a:bodyPr/>
                    <a:lstStyle/>
                    <a:p>
                      <a:pPr algn="l" fontAlgn="b"/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1" u="none" strike="noStrike" dirty="0">
                          <a:effectLst/>
                        </a:rPr>
                        <a:t>Spesa sanitaria e sociosanitaria pubblica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1" u="none" strike="noStrike" dirty="0">
                          <a:effectLst/>
                        </a:rPr>
                        <a:t>Spesa sanitaria privata  stima da </a:t>
                      </a:r>
                      <a:r>
                        <a:rPr lang="it-IT" sz="1800" b="1" u="none" strike="noStrike" dirty="0" err="1">
                          <a:effectLst/>
                        </a:rPr>
                        <a:t>smac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1" u="none" strike="noStrike" dirty="0">
                          <a:effectLst/>
                        </a:rPr>
                        <a:t>TOTALE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8565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2018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87.192.896,23 €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17.478.196,11 €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104.671.092,34 €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8565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2019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87.503.500,95 €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18.017.715,70 €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105.521.216,65 €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8565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2020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85.799.359,74 €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16.329.995,59 €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102.129.355,33 €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8565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2021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85.794.652,00 €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18.561.743,23 €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104.356.395,23 €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8565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2022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87.462.488,95 €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19.704.980,24 €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107.167.469,19 €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8565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2023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>
                          <a:effectLst/>
                        </a:rPr>
                        <a:t>86.228.777,91 €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21.374.018,46 €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107.602.796,37 €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257563E6-C9B4-781A-43E9-F1DF44BE0C74}"/>
              </a:ext>
            </a:extLst>
          </p:cNvPr>
          <p:cNvSpPr txBox="1"/>
          <p:nvPr/>
        </p:nvSpPr>
        <p:spPr>
          <a:xfrm>
            <a:off x="3468105" y="191167"/>
            <a:ext cx="3150607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 smtClean="0">
                <a:solidFill>
                  <a:srgbClr val="2BB865"/>
                </a:solidFill>
                <a:latin typeface="Bodoni 72 Book" pitchFamily="2" charset="0"/>
              </a:rPr>
              <a:t>Spesa sanitaria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8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27D5C892-8B39-3230-C765-B910DE723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FC2F8C8A-06A8-B9F3-3A1A-C443F05EF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59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49191C4B-1A81-4820-09B9-CDFBFAAC43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F3B755BE-F872-803B-D1B1-1B9705A33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225961"/>
              </p:ext>
            </p:extLst>
          </p:nvPr>
        </p:nvGraphicFramePr>
        <p:xfrm>
          <a:off x="638172" y="1050204"/>
          <a:ext cx="8586790" cy="4734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92679"/>
                <a:gridCol w="1394234"/>
                <a:gridCol w="1439501"/>
                <a:gridCol w="1430448"/>
                <a:gridCol w="1429928"/>
              </a:tblGrid>
              <a:tr h="946992">
                <a:tc>
                  <a:txBody>
                    <a:bodyPr/>
                    <a:lstStyle/>
                    <a:p>
                      <a:pPr algn="l" fontAlgn="b"/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effectLst/>
                        </a:rPr>
                        <a:t>2020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effectLst/>
                        </a:rPr>
                        <a:t>2021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effectLst/>
                        </a:rPr>
                        <a:t>2022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effectLst/>
                        </a:rPr>
                        <a:t>2023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46992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Farmaci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9.612.186</a:t>
                      </a:r>
                      <a:r>
                        <a:rPr lang="it-IT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2000" u="none" strike="noStrike" dirty="0" smtClean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10.048.490</a:t>
                      </a:r>
                      <a:r>
                        <a:rPr lang="it-IT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2000" u="none" strike="noStrike" dirty="0" smtClean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11.491.649</a:t>
                      </a:r>
                      <a:r>
                        <a:rPr lang="it-IT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2000" u="none" strike="noStrike" dirty="0" smtClean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14.781.105 </a:t>
                      </a:r>
                      <a:r>
                        <a:rPr lang="it-IT" sz="2000" u="none" strike="noStrike" dirty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46992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Studi Medici e Odontoiatrici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11.661.723</a:t>
                      </a:r>
                      <a:r>
                        <a:rPr lang="it-IT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2000" u="none" strike="noStrike" dirty="0" smtClean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15.712.552 </a:t>
                      </a:r>
                      <a:r>
                        <a:rPr lang="it-IT" sz="2000" u="none" strike="noStrike" dirty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16.700.332</a:t>
                      </a:r>
                      <a:r>
                        <a:rPr lang="it-IT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2000" u="none" strike="noStrike" dirty="0" smtClean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18.889.788</a:t>
                      </a:r>
                      <a:r>
                        <a:rPr lang="it-IT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2000" u="none" strike="noStrike" dirty="0" smtClean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46992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Altri Servizi di Assistenza Sanitaria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3.666.983 </a:t>
                      </a:r>
                      <a:r>
                        <a:rPr lang="it-IT" sz="2000" u="none" strike="noStrike" dirty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3.570.270 </a:t>
                      </a:r>
                      <a:r>
                        <a:rPr lang="it-IT" sz="2000" u="none" strike="noStrike" dirty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3.421.317 </a:t>
                      </a:r>
                      <a:r>
                        <a:rPr lang="it-IT" sz="2000" u="none" strike="noStrike" dirty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6.601.745 </a:t>
                      </a:r>
                      <a:r>
                        <a:rPr lang="it-IT" sz="2000" u="none" strike="noStrike" dirty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46992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Totale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25.501.342</a:t>
                      </a:r>
                      <a:r>
                        <a:rPr lang="it-IT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2000" u="none" strike="noStrike" dirty="0" smtClean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29.943.163</a:t>
                      </a:r>
                      <a:r>
                        <a:rPr lang="it-IT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2000" u="none" strike="noStrike" dirty="0" smtClean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32.158.377 </a:t>
                      </a:r>
                      <a:r>
                        <a:rPr lang="it-IT" sz="2000" u="none" strike="noStrike" dirty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 smtClean="0">
                          <a:effectLst/>
                        </a:rPr>
                        <a:t>40.887.407 </a:t>
                      </a:r>
                      <a:r>
                        <a:rPr lang="it-IT" sz="2000" u="none" strike="noStrike" dirty="0">
                          <a:effectLst/>
                        </a:rPr>
                        <a:t>€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257563E6-C9B4-781A-43E9-F1DF44BE0C74}"/>
              </a:ext>
            </a:extLst>
          </p:cNvPr>
          <p:cNvSpPr txBox="1"/>
          <p:nvPr/>
        </p:nvSpPr>
        <p:spPr>
          <a:xfrm>
            <a:off x="2353903" y="116539"/>
            <a:ext cx="5631254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 smtClean="0">
                <a:solidFill>
                  <a:srgbClr val="2BB865"/>
                </a:solidFill>
                <a:latin typeface="Bodoni 72 Book" pitchFamily="2" charset="0"/>
              </a:rPr>
              <a:t>OPERAZIONI SMAC IN SANITA’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36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6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260" y="289711"/>
            <a:ext cx="8672703" cy="5618101"/>
          </a:xfrm>
          <a:prstGeom prst="rect">
            <a:avLst/>
          </a:prstGeom>
        </p:spPr>
      </p:pic>
      <p:sp>
        <p:nvSpPr>
          <p:cNvPr id="8" name="Freccia a destra 7">
            <a:extLst>
              <a:ext uri="{FF2B5EF4-FFF2-40B4-BE49-F238E27FC236}">
                <a16:creationId xmlns:a16="http://schemas.microsoft.com/office/drawing/2014/main" xmlns="" id="{43CAB7DC-378E-2523-C72E-7E2058ADD66D}"/>
              </a:ext>
            </a:extLst>
          </p:cNvPr>
          <p:cNvSpPr/>
          <p:nvPr/>
        </p:nvSpPr>
        <p:spPr>
          <a:xfrm rot="5400000">
            <a:off x="1354298" y="3891665"/>
            <a:ext cx="1188436" cy="175098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804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84C30325-2553-8E10-7238-ED3113FF3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B79D6CD7-9773-9D72-9898-362267E20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60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BBE8E9AE-FDBF-1E6E-2D5B-560D2DA168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47095AE5-4858-876E-C99E-4A8535D01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3889930"/>
              </p:ext>
            </p:extLst>
          </p:nvPr>
        </p:nvGraphicFramePr>
        <p:xfrm>
          <a:off x="638175" y="696186"/>
          <a:ext cx="8586788" cy="5401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257563E6-C9B4-781A-43E9-F1DF44BE0C74}"/>
              </a:ext>
            </a:extLst>
          </p:cNvPr>
          <p:cNvSpPr txBox="1"/>
          <p:nvPr/>
        </p:nvSpPr>
        <p:spPr>
          <a:xfrm>
            <a:off x="3630439" y="116539"/>
            <a:ext cx="4354717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 smtClean="0">
                <a:solidFill>
                  <a:srgbClr val="2BB865"/>
                </a:solidFill>
                <a:latin typeface="Bodoni 72 Book" pitchFamily="2" charset="0"/>
              </a:rPr>
              <a:t>Budget sanitario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49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84C30325-2553-8E10-7238-ED3113FF3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B79D6CD7-9773-9D72-9898-362267E20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61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BBE8E9AE-FDBF-1E6E-2D5B-560D2DA168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47095AE5-4858-876E-C99E-4A8535D01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afico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6253882"/>
              </p:ext>
            </p:extLst>
          </p:nvPr>
        </p:nvGraphicFramePr>
        <p:xfrm>
          <a:off x="638175" y="908467"/>
          <a:ext cx="8433152" cy="5028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257563E6-C9B4-781A-43E9-F1DF44BE0C74}"/>
              </a:ext>
            </a:extLst>
          </p:cNvPr>
          <p:cNvSpPr txBox="1"/>
          <p:nvPr/>
        </p:nvSpPr>
        <p:spPr>
          <a:xfrm>
            <a:off x="2353903" y="116539"/>
            <a:ext cx="5631254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 smtClean="0">
                <a:solidFill>
                  <a:srgbClr val="2BB865"/>
                </a:solidFill>
                <a:latin typeface="Bodoni 72 Book" pitchFamily="2" charset="0"/>
              </a:rPr>
              <a:t>Spesa sanitaria fuori territorio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22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27D5C892-8B39-3230-C765-B910DE723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FC2F8C8A-06A8-B9F3-3A1A-C443F05EF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62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49191C4B-1A81-4820-09B9-CDFBFAAC43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F3B755BE-F872-803B-D1B1-1B9705A33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afico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2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7834274"/>
              </p:ext>
            </p:extLst>
          </p:nvPr>
        </p:nvGraphicFramePr>
        <p:xfrm>
          <a:off x="276224" y="805757"/>
          <a:ext cx="9353552" cy="5130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257563E6-C9B4-781A-43E9-F1DF44BE0C74}"/>
              </a:ext>
            </a:extLst>
          </p:cNvPr>
          <p:cNvSpPr txBox="1"/>
          <p:nvPr/>
        </p:nvSpPr>
        <p:spPr>
          <a:xfrm>
            <a:off x="2888055" y="115383"/>
            <a:ext cx="5223850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400" b="1" dirty="0" smtClean="0">
                <a:solidFill>
                  <a:srgbClr val="2BB86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Spesa sanitaria fuori territorio</a:t>
            </a:r>
            <a:endParaRPr lang="it-IT" sz="2400" dirty="0">
              <a:solidFill>
                <a:srgbClr val="2BB86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67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27D5C892-8B39-3230-C765-B910DE723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FC2F8C8A-06A8-B9F3-3A1A-C443F05EF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63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49191C4B-1A81-4820-09B9-CDFBFAAC43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F3B755BE-F872-803B-D1B1-1B9705A33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3932326"/>
              </p:ext>
            </p:extLst>
          </p:nvPr>
        </p:nvGraphicFramePr>
        <p:xfrm>
          <a:off x="226337" y="696185"/>
          <a:ext cx="9415603" cy="5608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257563E6-C9B4-781A-43E9-F1DF44BE0C74}"/>
              </a:ext>
            </a:extLst>
          </p:cNvPr>
          <p:cNvSpPr txBox="1"/>
          <p:nvPr/>
        </p:nvSpPr>
        <p:spPr>
          <a:xfrm>
            <a:off x="3630439" y="116539"/>
            <a:ext cx="4354717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400" b="1" dirty="0" smtClean="0">
                <a:solidFill>
                  <a:srgbClr val="2BB865"/>
                </a:solidFill>
                <a:latin typeface="Bodoni 72 Book" pitchFamily="2" charset="0"/>
              </a:rPr>
              <a:t>Spesa farmaceutica</a:t>
            </a:r>
            <a:endParaRPr lang="it-IT" sz="2400" dirty="0">
              <a:solidFill>
                <a:srgbClr val="2BB865"/>
              </a:solidFill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32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CA80C67B-D6DD-77C9-342E-70937898E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xmlns="" id="{67D65DD2-15FC-1DDF-E52C-A4F5FA50DF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99057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xmlns="" id="{7D7FC698-0BC0-F832-8F35-4360595EE1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7" y="0"/>
            <a:ext cx="9905753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5" name="Group 1034">
            <a:extLst>
              <a:ext uri="{FF2B5EF4-FFF2-40B4-BE49-F238E27FC236}">
                <a16:creationId xmlns:a16="http://schemas.microsoft.com/office/drawing/2014/main" xmlns="" id="{4E58CD1F-AE85-896D-BFEF-444E0E9169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59014" y="3985"/>
            <a:ext cx="7940371" cy="6858000"/>
            <a:chOff x="1303402" y="3985"/>
            <a:chExt cx="9772765" cy="6858000"/>
          </a:xfrm>
        </p:grpSpPr>
        <p:sp>
          <p:nvSpPr>
            <p:cNvPr id="1028" name="Freeform: Shape 1035">
              <a:extLst>
                <a:ext uri="{FF2B5EF4-FFF2-40B4-BE49-F238E27FC236}">
                  <a16:creationId xmlns:a16="http://schemas.microsoft.com/office/drawing/2014/main" xmlns="" id="{88923341-647B-48F7-DFC9-B926669FF9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29" name="Freeform: Shape 1036">
              <a:extLst>
                <a:ext uri="{FF2B5EF4-FFF2-40B4-BE49-F238E27FC236}">
                  <a16:creationId xmlns:a16="http://schemas.microsoft.com/office/drawing/2014/main" xmlns="" id="{B6F22FCE-9C92-F37F-CC7C-6EB0B79094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0" name="Freeform: Shape 1037">
              <a:extLst>
                <a:ext uri="{FF2B5EF4-FFF2-40B4-BE49-F238E27FC236}">
                  <a16:creationId xmlns:a16="http://schemas.microsoft.com/office/drawing/2014/main" xmlns="" id="{47C16EED-D0FB-D153-FD29-813E4FE9A7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2" name="Freeform: Shape 1038">
              <a:extLst>
                <a:ext uri="{FF2B5EF4-FFF2-40B4-BE49-F238E27FC236}">
                  <a16:creationId xmlns:a16="http://schemas.microsoft.com/office/drawing/2014/main" xmlns="" id="{08F0DCEA-E0F0-F7F0-0BB0-32D951E49F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4" name="Freeform: Shape 1039">
              <a:extLst>
                <a:ext uri="{FF2B5EF4-FFF2-40B4-BE49-F238E27FC236}">
                  <a16:creationId xmlns:a16="http://schemas.microsoft.com/office/drawing/2014/main" xmlns="" id="{52F87AFF-A920-CDD0-40DC-1F72A80793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043" name="Freeform: Shape 1040">
              <a:extLst>
                <a:ext uri="{FF2B5EF4-FFF2-40B4-BE49-F238E27FC236}">
                  <a16:creationId xmlns:a16="http://schemas.microsoft.com/office/drawing/2014/main" xmlns="" id="{928E5433-111D-1EE8-0A7F-76AB81917B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44" name="Freeform: Shape 1041">
              <a:extLst>
                <a:ext uri="{FF2B5EF4-FFF2-40B4-BE49-F238E27FC236}">
                  <a16:creationId xmlns:a16="http://schemas.microsoft.com/office/drawing/2014/main" xmlns="" id="{4D34CC04-33ED-8C98-D87E-88EA2A25D0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8F383987-0040-6126-119A-643540C1141F}"/>
              </a:ext>
            </a:extLst>
          </p:cNvPr>
          <p:cNvSpPr txBox="1"/>
          <p:nvPr/>
        </p:nvSpPr>
        <p:spPr>
          <a:xfrm>
            <a:off x="2690852" y="2137381"/>
            <a:ext cx="4680688" cy="17164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Previdenza</a:t>
            </a:r>
            <a:endParaRPr lang="en-US" sz="7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FA33B984-EF56-2BBB-5B43-75F7B37BF7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53796" y="5991225"/>
            <a:ext cx="2067315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en-US" altLang="it-IT" sz="300" b="1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en-US" altLang="it-IT" sz="3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AUTHORITY PER L’AUTORIZZAZIONE,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L’ACCREDITAMENTO E LA QUALITA’ DEI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SERVIZI SANITARI, SOCIO-SANITARI E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SOCIO-EDUCATIVI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AC76ADD9-2C2A-B495-9F32-25BD222A1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2" y="6356350"/>
            <a:ext cx="22288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B176F03-3836-294A-82AB-F6AD5FCC3FDA}" type="slidenum">
              <a:rPr lang="en-US" smtClean="0"/>
              <a:pPr>
                <a:spcAft>
                  <a:spcPts val="600"/>
                </a:spcAft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65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4278385" y="82990"/>
            <a:ext cx="1742169" cy="586443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2800" b="1" dirty="0">
                <a:solidFill>
                  <a:srgbClr val="2BB865"/>
                </a:solidFill>
                <a:latin typeface="Bodoni 72 Book" pitchFamily="2" charset="0"/>
              </a:rPr>
              <a:t>Pensioni</a:t>
            </a:r>
            <a:endParaRPr lang="it-IT" sz="2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445" y="669433"/>
            <a:ext cx="9406550" cy="536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3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84C30325-2553-8E10-7238-ED3113FF3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B79D6CD7-9773-9D72-9898-362267E20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66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BBE8E9AE-FDBF-1E6E-2D5B-560D2DA168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47095AE5-4858-876E-C99E-4A8535D01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afico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0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9402179"/>
              </p:ext>
            </p:extLst>
          </p:nvPr>
        </p:nvGraphicFramePr>
        <p:xfrm>
          <a:off x="638175" y="913149"/>
          <a:ext cx="8478665" cy="5023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01D11ACE-CB89-F44B-752A-3C13C49B1443}"/>
              </a:ext>
            </a:extLst>
          </p:cNvPr>
          <p:cNvSpPr txBox="1"/>
          <p:nvPr/>
        </p:nvSpPr>
        <p:spPr>
          <a:xfrm>
            <a:off x="1029470" y="121220"/>
            <a:ext cx="7707124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 smtClean="0">
                <a:solidFill>
                  <a:srgbClr val="2BB865"/>
                </a:solidFill>
                <a:latin typeface="Bodoni 72 Book" pitchFamily="2" charset="0"/>
              </a:rPr>
              <a:t>Pensione ordinarie di invalidità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848540" y="6015694"/>
            <a:ext cx="337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Totale 1.115 persone</a:t>
            </a:r>
            <a:endParaRPr lang="it-IT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60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84C30325-2553-8E10-7238-ED3113FF3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B79D6CD7-9773-9D72-9898-362267E20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67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BBE8E9AE-FDBF-1E6E-2D5B-560D2DA168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47095AE5-4858-876E-C99E-4A8535D01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afico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3360611"/>
              </p:ext>
            </p:extLst>
          </p:nvPr>
        </p:nvGraphicFramePr>
        <p:xfrm>
          <a:off x="629367" y="913149"/>
          <a:ext cx="8595596" cy="5023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01D11ACE-CB89-F44B-752A-3C13C49B1443}"/>
              </a:ext>
            </a:extLst>
          </p:cNvPr>
          <p:cNvSpPr txBox="1"/>
          <p:nvPr/>
        </p:nvSpPr>
        <p:spPr>
          <a:xfrm>
            <a:off x="1511928" y="121220"/>
            <a:ext cx="7224666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 smtClean="0">
                <a:solidFill>
                  <a:srgbClr val="2BB865"/>
                </a:solidFill>
                <a:latin typeface="Bodoni 72 Book" pitchFamily="2" charset="0"/>
              </a:rPr>
              <a:t>Pensione sociale di invalidità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6219212" y="6146774"/>
            <a:ext cx="3005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Totale 299 persone</a:t>
            </a:r>
            <a:endParaRPr lang="it-IT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07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84C30325-2553-8E10-7238-ED3113FF3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B79D6CD7-9773-9D72-9898-362267E20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68</a:t>
            </a:fld>
            <a:endParaRPr lang="it-IT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BBE8E9AE-FDBF-1E6E-2D5B-560D2DA168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>
            <a:extLst>
              <a:ext uri="{FF2B5EF4-FFF2-40B4-BE49-F238E27FC236}">
                <a16:creationId xmlns:a16="http://schemas.microsoft.com/office/drawing/2014/main" xmlns="" id="{47095AE5-4858-876E-C99E-4A8535D01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afico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4886841"/>
              </p:ext>
            </p:extLst>
          </p:nvPr>
        </p:nvGraphicFramePr>
        <p:xfrm>
          <a:off x="638175" y="814813"/>
          <a:ext cx="8586788" cy="4925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01D11ACE-CB89-F44B-752A-3C13C49B1443}"/>
              </a:ext>
            </a:extLst>
          </p:cNvPr>
          <p:cNvSpPr txBox="1"/>
          <p:nvPr/>
        </p:nvSpPr>
        <p:spPr>
          <a:xfrm>
            <a:off x="1511928" y="121220"/>
            <a:ext cx="7224666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 smtClean="0">
                <a:solidFill>
                  <a:srgbClr val="2BB865"/>
                </a:solidFill>
                <a:latin typeface="Bodoni 72 Book" pitchFamily="2" charset="0"/>
              </a:rPr>
              <a:t>Assegno di accompagnamento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219212" y="5805842"/>
            <a:ext cx="3005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Totale 263 persone</a:t>
            </a:r>
            <a:endParaRPr lang="it-IT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32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69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943" y="268114"/>
            <a:ext cx="6675746" cy="528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7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367" y="63374"/>
            <a:ext cx="8523686" cy="6658103"/>
          </a:xfrm>
          <a:prstGeom prst="rect">
            <a:avLst/>
          </a:prstGeom>
        </p:spPr>
      </p:pic>
      <p:sp>
        <p:nvSpPr>
          <p:cNvPr id="2" name="Freccia a destra 1">
            <a:extLst>
              <a:ext uri="{FF2B5EF4-FFF2-40B4-BE49-F238E27FC236}">
                <a16:creationId xmlns:a16="http://schemas.microsoft.com/office/drawing/2014/main" xmlns="" id="{1AB62F0A-D52D-C14A-9833-4A79CFFBA7AE}"/>
              </a:ext>
            </a:extLst>
          </p:cNvPr>
          <p:cNvSpPr/>
          <p:nvPr/>
        </p:nvSpPr>
        <p:spPr>
          <a:xfrm>
            <a:off x="856034" y="3134642"/>
            <a:ext cx="1138136" cy="257783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796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70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" y="151789"/>
            <a:ext cx="8595597" cy="4499258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629367" y="4553952"/>
            <a:ext cx="84965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 smtClean="0">
                <a:solidFill>
                  <a:srgbClr val="0070C0"/>
                </a:solidFill>
              </a:rPr>
              <a:t>ma non può essere completamente demandata alle istituzioni</a:t>
            </a:r>
            <a:endParaRPr lang="it-IT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84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71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883" y="452673"/>
            <a:ext cx="5483974" cy="548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74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6BF15E9C-1863-316E-7EB1-5A996D893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xmlns="" id="{A8DB9CD9-59B1-4D73-BC4C-98796A48EF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99057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xmlns="" id="{8874A6A9-41FF-4E33-AFA8-F9F81436A5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7" y="0"/>
            <a:ext cx="9905753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5" name="Group 1034">
            <a:extLst>
              <a:ext uri="{FF2B5EF4-FFF2-40B4-BE49-F238E27FC236}">
                <a16:creationId xmlns:a16="http://schemas.microsoft.com/office/drawing/2014/main" xmlns="" id="{721D730E-1F97-4071-B143-B05E6D2599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59014" y="3985"/>
            <a:ext cx="7940371" cy="6858000"/>
            <a:chOff x="1303402" y="3985"/>
            <a:chExt cx="9772765" cy="6858000"/>
          </a:xfrm>
        </p:grpSpPr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xmlns="" id="{B3849C6A-9EE5-4604-8EAE-DD4796B79D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xmlns="" id="{308677BE-069B-4A4D-8732-E26B6EF567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xmlns="" id="{9A9A575B-DD07-4388-963B-0AF3FDDCF3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xmlns="" id="{D55285E4-21EB-4EC1-AB8E-36E881E899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xmlns="" id="{6A0C77B5-3FAA-4D4F-9555-89D7516088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xmlns="" id="{5F0C96D1-A8B7-4C8E-9997-D823FD1591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42" name="Freeform: Shape 1041">
              <a:extLst>
                <a:ext uri="{FF2B5EF4-FFF2-40B4-BE49-F238E27FC236}">
                  <a16:creationId xmlns:a16="http://schemas.microsoft.com/office/drawing/2014/main" xmlns="" id="{DA46556D-445B-4CD0-87A0-02A30BD1B1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2C742098-E31E-5668-AC64-1B6A067D8863}"/>
              </a:ext>
            </a:extLst>
          </p:cNvPr>
          <p:cNvSpPr txBox="1"/>
          <p:nvPr/>
        </p:nvSpPr>
        <p:spPr>
          <a:xfrm>
            <a:off x="1848255" y="2181884"/>
            <a:ext cx="6575898" cy="19464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 kern="1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Dati</a:t>
            </a:r>
            <a:r>
              <a:rPr lang="en-US" sz="6600" b="1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600" b="1" kern="1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sulla</a:t>
            </a:r>
            <a:r>
              <a:rPr lang="en-US" sz="6600" b="1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600" b="1" kern="1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popolazione</a:t>
            </a:r>
            <a:endParaRPr lang="en-US" sz="66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1287CFB9-6F51-22AF-7E45-76CBBD7BA4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53796" y="5991225"/>
            <a:ext cx="2067315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en-US" altLang="it-IT" sz="300" b="1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en-US" altLang="it-IT" sz="3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AUTHORITY PER L’AUTORIZZAZIONE,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L’ACCREDITAMENTO E LA QUALITA’ DEI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SERVIZI SANITARI, SOCIO-SANITARI E 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  <a:p>
            <a:pPr marR="0" lvl="0" indent="0" algn="l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en-US" altLang="it-IT" sz="300" b="1" i="0" u="none" strike="noStrike" kern="1200" cap="none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            SOCIO-EDUCATIVI</a:t>
            </a:r>
            <a:endParaRPr kumimoji="0" lang="en-US" altLang="it-IT" sz="300" b="0" i="0" u="none" strike="noStrike" kern="1200" cap="none" normalizeH="0" baseline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023ABCB4-E823-686B-D97B-66E8A9C50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2" y="6356350"/>
            <a:ext cx="22288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B176F03-3836-294A-82AB-F6AD5FCC3FDA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8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9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 descr="Immagine che contiene mappa&#10;&#10;Descrizione generata automaticamente">
            <a:extLst>
              <a:ext uri="{FF2B5EF4-FFF2-40B4-BE49-F238E27FC236}">
                <a16:creationId xmlns:a16="http://schemas.microsoft.com/office/drawing/2014/main" xmlns="" id="{0DA45D70-8DF9-64E3-F38C-CBA36C6BEE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740" y="1525787"/>
            <a:ext cx="4046485" cy="436426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A06C7884-A150-594C-9341-D4B61E8F6BE8}"/>
              </a:ext>
            </a:extLst>
          </p:cNvPr>
          <p:cNvSpPr txBox="1"/>
          <p:nvPr/>
        </p:nvSpPr>
        <p:spPr>
          <a:xfrm>
            <a:off x="3138615" y="131584"/>
            <a:ext cx="3945925" cy="579646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ts val="3820"/>
              </a:lnSpc>
            </a:pPr>
            <a:r>
              <a:rPr lang="it-IT" sz="3800" b="1" dirty="0">
                <a:solidFill>
                  <a:srgbClr val="2BB865"/>
                </a:solidFill>
                <a:latin typeface="Bodoni 72 Book" pitchFamily="2" charset="0"/>
              </a:rPr>
              <a:t>Popolazione</a:t>
            </a:r>
            <a:endParaRPr lang="it-IT" sz="3800" dirty="0">
              <a:solidFill>
                <a:srgbClr val="2BB865"/>
              </a:solidFill>
              <a:latin typeface="Bodoni 72 Book" pitchFamily="2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AEE7A556-03A0-EADE-C356-42F8DB32B3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053" y="5368705"/>
            <a:ext cx="749753" cy="340474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xmlns="" id="{D3A6787B-A209-81E9-21D5-9F32988376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4450" y="5327237"/>
            <a:ext cx="416535" cy="416535"/>
          </a:xfrm>
          <a:prstGeom prst="rect">
            <a:avLst/>
          </a:prstGeom>
        </p:spPr>
      </p:pic>
      <p:sp>
        <p:nvSpPr>
          <p:cNvPr id="14" name="Sottotitolo 2">
            <a:extLst>
              <a:ext uri="{FF2B5EF4-FFF2-40B4-BE49-F238E27FC236}">
                <a16:creationId xmlns="" xmlns:a16="http://schemas.microsoft.com/office/drawing/2014/main" id="{9817FDCE-676F-C88C-B922-B5D1F6DFCC3E}"/>
              </a:ext>
            </a:extLst>
          </p:cNvPr>
          <p:cNvSpPr txBox="1">
            <a:spLocks/>
          </p:cNvSpPr>
          <p:nvPr/>
        </p:nvSpPr>
        <p:spPr>
          <a:xfrm>
            <a:off x="452674" y="1131684"/>
            <a:ext cx="4590736" cy="4623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 smtClean="0"/>
              <a:t>Tot residenti: 33.908 </a:t>
            </a:r>
            <a:r>
              <a:rPr lang="it-IT" sz="1600" dirty="0" smtClean="0"/>
              <a:t>(al 31/12(2023)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	  16.774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	  17.134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Forensi  </a:t>
            </a:r>
            <a:r>
              <a:rPr lang="it-IT" dirty="0" smtClean="0"/>
              <a:t>	    5.710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Soggiornanti </a:t>
            </a:r>
            <a:r>
              <a:rPr lang="it-IT" dirty="0" smtClean="0"/>
              <a:t>   1.274</a:t>
            </a:r>
            <a:endParaRPr lang="it-IT" dirty="0"/>
          </a:p>
          <a:p>
            <a:pPr marL="0" indent="0">
              <a:buNone/>
            </a:pPr>
            <a:r>
              <a:rPr lang="it-IT" sz="3200" b="1" dirty="0"/>
              <a:t>Totale: </a:t>
            </a:r>
            <a:r>
              <a:rPr lang="it-IT" sz="3200" b="1" dirty="0" smtClean="0"/>
              <a:t>      35.182</a:t>
            </a:r>
            <a:endParaRPr lang="it-IT" sz="3200" b="1" dirty="0"/>
          </a:p>
          <a:p>
            <a:endParaRPr lang="it-IT" dirty="0"/>
          </a:p>
          <a:p>
            <a:pPr marL="0" indent="0">
              <a:buNone/>
            </a:pPr>
            <a:r>
              <a:rPr lang="it-IT" dirty="0"/>
              <a:t>Cittadini all’estero: </a:t>
            </a:r>
            <a:r>
              <a:rPr lang="it-IT" dirty="0" smtClean="0"/>
              <a:t>17.478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              </a:t>
            </a:r>
            <a:r>
              <a:rPr lang="it-IT" dirty="0" smtClean="0"/>
              <a:t>7.716            9.762 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2945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5687</TotalTime>
  <Words>3135</Words>
  <Application>Microsoft Office PowerPoint</Application>
  <PresentationFormat>A4 (21x29,7 cm)</PresentationFormat>
  <Paragraphs>1310</Paragraphs>
  <Slides>71</Slides>
  <Notes>71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71</vt:i4>
      </vt:variant>
    </vt:vector>
  </HeadingPairs>
  <TitlesOfParts>
    <vt:vector size="84" baseType="lpstr">
      <vt:lpstr>Arial</vt:lpstr>
      <vt:lpstr>Bodoni 72 Book</vt:lpstr>
      <vt:lpstr>Calibri</vt:lpstr>
      <vt:lpstr>Calibri Light</vt:lpstr>
      <vt:lpstr>Cambria</vt:lpstr>
      <vt:lpstr>Georgia</vt:lpstr>
      <vt:lpstr>Helvetica</vt:lpstr>
      <vt:lpstr>Liberation Serif</vt:lpstr>
      <vt:lpstr>SansSerif</vt:lpstr>
      <vt:lpstr>Times New Roman</vt:lpstr>
      <vt:lpstr>Verdana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User1629</dc:creator>
  <cp:lastModifiedBy>Claudio Muccioli</cp:lastModifiedBy>
  <cp:revision>120</cp:revision>
  <cp:lastPrinted>2024-12-09T16:40:39Z</cp:lastPrinted>
  <dcterms:created xsi:type="dcterms:W3CDTF">2022-11-03T17:32:30Z</dcterms:created>
  <dcterms:modified xsi:type="dcterms:W3CDTF">2024-12-12T09:22:36Z</dcterms:modified>
</cp:coreProperties>
</file>